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257" r:id="rId3"/>
    <p:sldId id="270" r:id="rId4"/>
    <p:sldId id="269" r:id="rId5"/>
    <p:sldId id="267" r:id="rId6"/>
    <p:sldId id="271" r:id="rId7"/>
    <p:sldId id="274" r:id="rId8"/>
    <p:sldId id="287" r:id="rId9"/>
    <p:sldId id="277" r:id="rId10"/>
    <p:sldId id="296" r:id="rId11"/>
    <p:sldId id="297" r:id="rId12"/>
    <p:sldId id="298" r:id="rId13"/>
    <p:sldId id="280" r:id="rId14"/>
    <p:sldId id="299" r:id="rId15"/>
    <p:sldId id="286" r:id="rId16"/>
    <p:sldId id="289" r:id="rId17"/>
    <p:sldId id="290" r:id="rId18"/>
    <p:sldId id="292" r:id="rId19"/>
    <p:sldId id="293" r:id="rId20"/>
    <p:sldId id="294" r:id="rId21"/>
    <p:sldId id="268" r:id="rId22"/>
    <p:sldId id="272" r:id="rId23"/>
    <p:sldId id="285" r:id="rId24"/>
    <p:sldId id="273" r:id="rId25"/>
    <p:sldId id="275" r:id="rId26"/>
    <p:sldId id="295"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2D2F"/>
    <a:srgbClr val="F0F0F0"/>
    <a:srgbClr val="EDEDED"/>
    <a:srgbClr val="EFEFEF"/>
    <a:srgbClr val="7F7F7F"/>
    <a:srgbClr val="A02455"/>
    <a:srgbClr val="B90F66"/>
    <a:srgbClr val="FBFBFB"/>
    <a:srgbClr val="5DC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37" autoAdjust="0"/>
    <p:restoredTop sz="94694"/>
  </p:normalViewPr>
  <p:slideViewPr>
    <p:cSldViewPr>
      <p:cViewPr>
        <p:scale>
          <a:sx n="86" d="100"/>
          <a:sy n="86" d="100"/>
        </p:scale>
        <p:origin x="936" y="952"/>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D2FC38-3E4B-614F-BD77-A5FCBE11341C}" type="doc">
      <dgm:prSet loTypeId="urn:microsoft.com/office/officeart/2005/8/layout/vList3" loCatId="" qsTypeId="urn:microsoft.com/office/officeart/2005/8/quickstyle/simple1" qsCatId="simple" csTypeId="urn:microsoft.com/office/officeart/2005/8/colors/accent1_3" csCatId="accent1" phldr="1"/>
      <dgm:spPr/>
    </dgm:pt>
    <dgm:pt modelId="{F7E1D40D-25C2-E745-8FE8-F7792193BAEE}">
      <dgm:prSet phldrT="[Text]"/>
      <dgm:spPr>
        <a:solidFill>
          <a:srgbClr val="5DC2B8"/>
        </a:solidFill>
      </dgm:spPr>
      <dgm:t>
        <a:bodyPr/>
        <a:lstStyle/>
        <a:p>
          <a:r>
            <a:rPr lang="en-US" dirty="0"/>
            <a:t>Standardized</a:t>
          </a:r>
        </a:p>
      </dgm:t>
    </dgm:pt>
    <dgm:pt modelId="{37E84A54-3431-D54A-9C42-8CDD335585C3}" type="parTrans" cxnId="{4F886EBB-3EFD-454E-9AEC-E2EE6672016D}">
      <dgm:prSet/>
      <dgm:spPr/>
      <dgm:t>
        <a:bodyPr/>
        <a:lstStyle/>
        <a:p>
          <a:endParaRPr lang="en-US"/>
        </a:p>
      </dgm:t>
    </dgm:pt>
    <dgm:pt modelId="{EEC869C9-9DC5-3B45-900B-9C1676226D14}" type="sibTrans" cxnId="{4F886EBB-3EFD-454E-9AEC-E2EE6672016D}">
      <dgm:prSet/>
      <dgm:spPr/>
      <dgm:t>
        <a:bodyPr/>
        <a:lstStyle/>
        <a:p>
          <a:endParaRPr lang="en-US"/>
        </a:p>
      </dgm:t>
    </dgm:pt>
    <dgm:pt modelId="{351B2AEA-E7CD-B044-9700-31CF3DE2498E}">
      <dgm:prSet phldrT="[Text]"/>
      <dgm:spPr>
        <a:solidFill>
          <a:srgbClr val="5DC2B8"/>
        </a:solidFill>
      </dgm:spPr>
      <dgm:t>
        <a:bodyPr/>
        <a:lstStyle/>
        <a:p>
          <a:r>
            <a:rPr lang="en-US" dirty="0"/>
            <a:t>User Friendly</a:t>
          </a:r>
        </a:p>
      </dgm:t>
    </dgm:pt>
    <dgm:pt modelId="{690C123F-FD31-7D44-823B-16839BA94C9F}" type="parTrans" cxnId="{6FD81ED3-649C-ED4B-8009-BACE1436CE67}">
      <dgm:prSet/>
      <dgm:spPr/>
      <dgm:t>
        <a:bodyPr/>
        <a:lstStyle/>
        <a:p>
          <a:endParaRPr lang="en-US"/>
        </a:p>
      </dgm:t>
    </dgm:pt>
    <dgm:pt modelId="{6B0AFF59-F0FC-F04F-AD5C-7FB436D0D24A}" type="sibTrans" cxnId="{6FD81ED3-649C-ED4B-8009-BACE1436CE67}">
      <dgm:prSet/>
      <dgm:spPr/>
      <dgm:t>
        <a:bodyPr/>
        <a:lstStyle/>
        <a:p>
          <a:endParaRPr lang="en-US"/>
        </a:p>
      </dgm:t>
    </dgm:pt>
    <dgm:pt modelId="{67AD12CE-F27B-BF49-90D3-657EE40240A8}">
      <dgm:prSet phldrT="[Text]"/>
      <dgm:spPr>
        <a:solidFill>
          <a:srgbClr val="5DC2B8"/>
        </a:solidFill>
      </dgm:spPr>
      <dgm:t>
        <a:bodyPr/>
        <a:lstStyle/>
        <a:p>
          <a:r>
            <a:rPr lang="en-US"/>
            <a:t>Reproducible</a:t>
          </a:r>
          <a:endParaRPr lang="en-US" dirty="0"/>
        </a:p>
      </dgm:t>
    </dgm:pt>
    <dgm:pt modelId="{B6C28322-AAE5-6443-ADA6-D158A534ED8D}" type="parTrans" cxnId="{6F570F0E-89BE-774F-94FB-375B4E427A29}">
      <dgm:prSet/>
      <dgm:spPr/>
      <dgm:t>
        <a:bodyPr/>
        <a:lstStyle/>
        <a:p>
          <a:endParaRPr lang="en-US"/>
        </a:p>
      </dgm:t>
    </dgm:pt>
    <dgm:pt modelId="{C900C46F-41C7-8049-9D1A-2F51E6C2E795}" type="sibTrans" cxnId="{6F570F0E-89BE-774F-94FB-375B4E427A29}">
      <dgm:prSet/>
      <dgm:spPr/>
      <dgm:t>
        <a:bodyPr/>
        <a:lstStyle/>
        <a:p>
          <a:endParaRPr lang="en-US"/>
        </a:p>
      </dgm:t>
    </dgm:pt>
    <dgm:pt modelId="{D50FAF1C-4A56-AC48-8328-94EC76BA025C}">
      <dgm:prSet/>
      <dgm:spPr>
        <a:solidFill>
          <a:srgbClr val="5DC2B8"/>
        </a:solidFill>
      </dgm:spPr>
      <dgm:t>
        <a:bodyPr/>
        <a:lstStyle/>
        <a:p>
          <a:r>
            <a:rPr lang="en-US" dirty="0"/>
            <a:t>Easy Integration</a:t>
          </a:r>
        </a:p>
      </dgm:t>
    </dgm:pt>
    <dgm:pt modelId="{EB0F7009-2CB0-2C4D-B544-0B5E519D7F9F}" type="parTrans" cxnId="{5C85B9A0-D5E8-D644-8E91-7E09BE2F48EC}">
      <dgm:prSet/>
      <dgm:spPr/>
      <dgm:t>
        <a:bodyPr/>
        <a:lstStyle/>
        <a:p>
          <a:endParaRPr lang="en-US"/>
        </a:p>
      </dgm:t>
    </dgm:pt>
    <dgm:pt modelId="{23117419-24BB-8D4A-9035-1B54598A2D02}" type="sibTrans" cxnId="{5C85B9A0-D5E8-D644-8E91-7E09BE2F48EC}">
      <dgm:prSet/>
      <dgm:spPr/>
      <dgm:t>
        <a:bodyPr/>
        <a:lstStyle/>
        <a:p>
          <a:endParaRPr lang="en-US"/>
        </a:p>
      </dgm:t>
    </dgm:pt>
    <dgm:pt modelId="{D3813D87-F391-1E4B-9611-24F76C44AA9A}">
      <dgm:prSet/>
      <dgm:spPr>
        <a:solidFill>
          <a:srgbClr val="5DC2B8"/>
        </a:solidFill>
      </dgm:spPr>
      <dgm:t>
        <a:bodyPr/>
        <a:lstStyle/>
        <a:p>
          <a:r>
            <a:rPr lang="en-US" dirty="0"/>
            <a:t>High Quality</a:t>
          </a:r>
        </a:p>
      </dgm:t>
    </dgm:pt>
    <dgm:pt modelId="{28EEDF26-379D-314F-A00B-4B1E1CD36E8F}" type="parTrans" cxnId="{A9C2D666-A4BB-274B-B25A-2C2B2EF936E9}">
      <dgm:prSet/>
      <dgm:spPr/>
      <dgm:t>
        <a:bodyPr/>
        <a:lstStyle/>
        <a:p>
          <a:endParaRPr lang="en-US"/>
        </a:p>
      </dgm:t>
    </dgm:pt>
    <dgm:pt modelId="{7530C9D6-71A7-B344-8B22-B038501842CC}" type="sibTrans" cxnId="{A9C2D666-A4BB-274B-B25A-2C2B2EF936E9}">
      <dgm:prSet/>
      <dgm:spPr/>
      <dgm:t>
        <a:bodyPr/>
        <a:lstStyle/>
        <a:p>
          <a:endParaRPr lang="en-US"/>
        </a:p>
      </dgm:t>
    </dgm:pt>
    <dgm:pt modelId="{E722A455-8ABC-4D45-9DFD-62F02C3BACC9}">
      <dgm:prSet/>
      <dgm:spPr>
        <a:solidFill>
          <a:srgbClr val="5DC2B8"/>
        </a:solidFill>
      </dgm:spPr>
      <dgm:t>
        <a:bodyPr/>
        <a:lstStyle/>
        <a:p>
          <a:r>
            <a:rPr lang="en-US" dirty="0"/>
            <a:t>Open Source Design</a:t>
          </a:r>
        </a:p>
      </dgm:t>
    </dgm:pt>
    <dgm:pt modelId="{48AF2ED9-BEF4-E145-A0DC-201350D45C90}" type="sibTrans" cxnId="{0DDE8C2D-F28F-4F48-BF9D-528FC042F6BC}">
      <dgm:prSet/>
      <dgm:spPr/>
      <dgm:t>
        <a:bodyPr/>
        <a:lstStyle/>
        <a:p>
          <a:endParaRPr lang="en-US"/>
        </a:p>
      </dgm:t>
    </dgm:pt>
    <dgm:pt modelId="{01E6A7A2-63A2-7244-9F16-7A07624F16A1}" type="parTrans" cxnId="{0DDE8C2D-F28F-4F48-BF9D-528FC042F6BC}">
      <dgm:prSet/>
      <dgm:spPr/>
      <dgm:t>
        <a:bodyPr/>
        <a:lstStyle/>
        <a:p>
          <a:endParaRPr lang="en-US"/>
        </a:p>
      </dgm:t>
    </dgm:pt>
    <dgm:pt modelId="{150B3FC2-0101-2C4D-B4C3-4EF9D89AA6DA}" type="pres">
      <dgm:prSet presAssocID="{01D2FC38-3E4B-614F-BD77-A5FCBE11341C}" presName="linearFlow" presStyleCnt="0">
        <dgm:presLayoutVars>
          <dgm:dir/>
          <dgm:resizeHandles val="exact"/>
        </dgm:presLayoutVars>
      </dgm:prSet>
      <dgm:spPr/>
    </dgm:pt>
    <dgm:pt modelId="{6C1DEF01-9A82-874D-B3F7-D0F934D1ED5C}" type="pres">
      <dgm:prSet presAssocID="{E722A455-8ABC-4D45-9DFD-62F02C3BACC9}" presName="composite" presStyleCnt="0"/>
      <dgm:spPr/>
    </dgm:pt>
    <dgm:pt modelId="{A75891DE-D7E1-AC4A-B7FE-D55665FE9968}" type="pres">
      <dgm:prSet presAssocID="{E722A455-8ABC-4D45-9DFD-62F02C3BACC9}" presName="imgShp" presStyleLbl="fgImgPlace1" presStyleIdx="0" presStyleCnt="6"/>
      <dgm:spPr>
        <a:prstGeom prst="rect">
          <a:avLst/>
        </a:prstGeom>
        <a:blipFill dpi="0" rotWithShape="1">
          <a:blip xmlns:r="http://schemas.openxmlformats.org/officeDocument/2006/relationships" r:embed="rId1"/>
          <a:srcRect/>
          <a:stretch>
            <a:fillRect l="5000" t="15000" r="5000" b="15000"/>
          </a:stretch>
        </a:blipFill>
        <a:ln>
          <a:noFill/>
        </a:ln>
      </dgm:spPr>
    </dgm:pt>
    <dgm:pt modelId="{4AE17A78-0998-9D4D-92F8-1D2CA457C0A6}" type="pres">
      <dgm:prSet presAssocID="{E722A455-8ABC-4D45-9DFD-62F02C3BACC9}" presName="txShp" presStyleLbl="node1" presStyleIdx="0" presStyleCnt="6" custScaleX="81939">
        <dgm:presLayoutVars>
          <dgm:bulletEnabled val="1"/>
        </dgm:presLayoutVars>
      </dgm:prSet>
      <dgm:spPr/>
    </dgm:pt>
    <dgm:pt modelId="{DCEA67BC-5A1F-2248-913D-73365EACBC23}" type="pres">
      <dgm:prSet presAssocID="{48AF2ED9-BEF4-E145-A0DC-201350D45C90}" presName="spacing" presStyleCnt="0"/>
      <dgm:spPr/>
    </dgm:pt>
    <dgm:pt modelId="{FE7D92C6-2F94-DE4C-935B-B504DC0466A8}" type="pres">
      <dgm:prSet presAssocID="{F7E1D40D-25C2-E745-8FE8-F7792193BAEE}" presName="composite" presStyleCnt="0"/>
      <dgm:spPr/>
    </dgm:pt>
    <dgm:pt modelId="{0B76A049-F0FF-C44A-B503-4EE4FE63F1B3}" type="pres">
      <dgm:prSet presAssocID="{F7E1D40D-25C2-E745-8FE8-F7792193BAEE}" presName="imgShp" presStyleLbl="fgImgPlace1" presStyleIdx="1" presStyleCnt="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 t="5000" r="5000" b="5000"/>
          </a:stretch>
        </a:blipFill>
        <a:ln>
          <a:noFill/>
        </a:ln>
      </dgm:spPr>
    </dgm:pt>
    <dgm:pt modelId="{48CAC6E3-B481-684E-A325-1E65127C8F84}" type="pres">
      <dgm:prSet presAssocID="{F7E1D40D-25C2-E745-8FE8-F7792193BAEE}" presName="txShp" presStyleLbl="node1" presStyleIdx="1" presStyleCnt="6" custScaleX="81939">
        <dgm:presLayoutVars>
          <dgm:bulletEnabled val="1"/>
        </dgm:presLayoutVars>
      </dgm:prSet>
      <dgm:spPr/>
    </dgm:pt>
    <dgm:pt modelId="{E8A1578F-1F3E-384F-9C38-20CB0EC1FFBC}" type="pres">
      <dgm:prSet presAssocID="{EEC869C9-9DC5-3B45-900B-9C1676226D14}" presName="spacing" presStyleCnt="0"/>
      <dgm:spPr/>
    </dgm:pt>
    <dgm:pt modelId="{AF16B93E-55EF-3742-BDC3-2ECEEB9FE2AD}" type="pres">
      <dgm:prSet presAssocID="{351B2AEA-E7CD-B044-9700-31CF3DE2498E}" presName="composite" presStyleCnt="0"/>
      <dgm:spPr/>
    </dgm:pt>
    <dgm:pt modelId="{66F5426B-AC2C-EE45-BA4F-28341CBCC99E}" type="pres">
      <dgm:prSet presAssocID="{351B2AEA-E7CD-B044-9700-31CF3DE2498E}" presName="imgShp" presStyleLbl="fgImgPlace1" presStyleIdx="2" presStyleCnt="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5000" t="5000" r="5000" b="5000"/>
          </a:stretch>
        </a:blipFill>
        <a:ln>
          <a:noFill/>
        </a:ln>
      </dgm:spPr>
    </dgm:pt>
    <dgm:pt modelId="{A12AC55A-91C9-0448-822B-C2A4E9592ECF}" type="pres">
      <dgm:prSet presAssocID="{351B2AEA-E7CD-B044-9700-31CF3DE2498E}" presName="txShp" presStyleLbl="node1" presStyleIdx="2" presStyleCnt="6" custScaleX="81939">
        <dgm:presLayoutVars>
          <dgm:bulletEnabled val="1"/>
        </dgm:presLayoutVars>
      </dgm:prSet>
      <dgm:spPr/>
    </dgm:pt>
    <dgm:pt modelId="{17301AA7-4943-564A-997A-BF4639B59F80}" type="pres">
      <dgm:prSet presAssocID="{6B0AFF59-F0FC-F04F-AD5C-7FB436D0D24A}" presName="spacing" presStyleCnt="0"/>
      <dgm:spPr/>
    </dgm:pt>
    <dgm:pt modelId="{8A9E4A04-FCB4-BC42-84F1-9EFDA43B5144}" type="pres">
      <dgm:prSet presAssocID="{67AD12CE-F27B-BF49-90D3-657EE40240A8}" presName="composite" presStyleCnt="0"/>
      <dgm:spPr/>
    </dgm:pt>
    <dgm:pt modelId="{61970694-EDC1-1041-BBE9-A248A016281D}" type="pres">
      <dgm:prSet presAssocID="{67AD12CE-F27B-BF49-90D3-657EE40240A8}" presName="imgShp" presStyleLbl="fgImgPlace1" presStyleIdx="3" presStyleCnt="6"/>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5000" t="5000" r="5000" b="5000"/>
          </a:stretch>
        </a:blipFill>
        <a:ln>
          <a:noFill/>
        </a:ln>
      </dgm:spPr>
    </dgm:pt>
    <dgm:pt modelId="{55AC3589-FA6C-9E41-853A-A00346264CDA}" type="pres">
      <dgm:prSet presAssocID="{67AD12CE-F27B-BF49-90D3-657EE40240A8}" presName="txShp" presStyleLbl="node1" presStyleIdx="3" presStyleCnt="6" custScaleX="81939">
        <dgm:presLayoutVars>
          <dgm:bulletEnabled val="1"/>
        </dgm:presLayoutVars>
      </dgm:prSet>
      <dgm:spPr/>
    </dgm:pt>
    <dgm:pt modelId="{17F44003-1987-DF4E-8408-A4AA49C38133}" type="pres">
      <dgm:prSet presAssocID="{C900C46F-41C7-8049-9D1A-2F51E6C2E795}" presName="spacing" presStyleCnt="0"/>
      <dgm:spPr/>
    </dgm:pt>
    <dgm:pt modelId="{0C249F1A-B265-3E4E-BB87-B13FA9A6C6AC}" type="pres">
      <dgm:prSet presAssocID="{D50FAF1C-4A56-AC48-8328-94EC76BA025C}" presName="composite" presStyleCnt="0"/>
      <dgm:spPr/>
    </dgm:pt>
    <dgm:pt modelId="{84C77A66-1648-364D-A90D-869E3E9D3A8A}" type="pres">
      <dgm:prSet presAssocID="{D50FAF1C-4A56-AC48-8328-94EC76BA025C}" presName="imgShp" presStyleLbl="fgImgPlace1" presStyleIdx="4" presStyleCnt="6"/>
      <dgm:spPr>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5000" t="5000" r="5000" b="5000"/>
          </a:stretch>
        </a:blipFill>
        <a:ln>
          <a:noFill/>
        </a:ln>
      </dgm:spPr>
    </dgm:pt>
    <dgm:pt modelId="{32EA80B9-60E3-6546-B6F7-B2DD3A6AD34A}" type="pres">
      <dgm:prSet presAssocID="{D50FAF1C-4A56-AC48-8328-94EC76BA025C}" presName="txShp" presStyleLbl="node1" presStyleIdx="4" presStyleCnt="6" custScaleX="81939">
        <dgm:presLayoutVars>
          <dgm:bulletEnabled val="1"/>
        </dgm:presLayoutVars>
      </dgm:prSet>
      <dgm:spPr/>
    </dgm:pt>
    <dgm:pt modelId="{8FE69A19-AB42-A947-8B3C-1E83AB31C5DF}" type="pres">
      <dgm:prSet presAssocID="{23117419-24BB-8D4A-9035-1B54598A2D02}" presName="spacing" presStyleCnt="0"/>
      <dgm:spPr/>
    </dgm:pt>
    <dgm:pt modelId="{CC61B026-7A06-D548-B3ED-8E359209E0CC}" type="pres">
      <dgm:prSet presAssocID="{D3813D87-F391-1E4B-9611-24F76C44AA9A}" presName="composite" presStyleCnt="0"/>
      <dgm:spPr/>
    </dgm:pt>
    <dgm:pt modelId="{B4EE034C-A9F6-2E49-B083-2F776F506F68}" type="pres">
      <dgm:prSet presAssocID="{D3813D87-F391-1E4B-9611-24F76C44AA9A}" presName="imgShp" presStyleLbl="fgImgPlace1" presStyleIdx="5" presStyleCnt="6"/>
      <dgm:spPr>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5000" t="5000" r="5000" b="5000"/>
          </a:stretch>
        </a:blipFill>
        <a:ln>
          <a:noFill/>
        </a:ln>
      </dgm:spPr>
    </dgm:pt>
    <dgm:pt modelId="{BC8C365A-4298-C541-BE22-C54C15BC5F1A}" type="pres">
      <dgm:prSet presAssocID="{D3813D87-F391-1E4B-9611-24F76C44AA9A}" presName="txShp" presStyleLbl="node1" presStyleIdx="5" presStyleCnt="6" custScaleX="81939">
        <dgm:presLayoutVars>
          <dgm:bulletEnabled val="1"/>
        </dgm:presLayoutVars>
      </dgm:prSet>
      <dgm:spPr/>
    </dgm:pt>
  </dgm:ptLst>
  <dgm:cxnLst>
    <dgm:cxn modelId="{6F570F0E-89BE-774F-94FB-375B4E427A29}" srcId="{01D2FC38-3E4B-614F-BD77-A5FCBE11341C}" destId="{67AD12CE-F27B-BF49-90D3-657EE40240A8}" srcOrd="3" destOrd="0" parTransId="{B6C28322-AAE5-6443-ADA6-D158A534ED8D}" sibTransId="{C900C46F-41C7-8049-9D1A-2F51E6C2E795}"/>
    <dgm:cxn modelId="{5027B11A-5FF5-2240-9C32-BC5E6C560545}" type="presOf" srcId="{F7E1D40D-25C2-E745-8FE8-F7792193BAEE}" destId="{48CAC6E3-B481-684E-A325-1E65127C8F84}" srcOrd="0" destOrd="0" presId="urn:microsoft.com/office/officeart/2005/8/layout/vList3"/>
    <dgm:cxn modelId="{563E9F1B-650E-E24D-932D-9F49F6D2584B}" type="presOf" srcId="{01D2FC38-3E4B-614F-BD77-A5FCBE11341C}" destId="{150B3FC2-0101-2C4D-B4C3-4EF9D89AA6DA}" srcOrd="0" destOrd="0" presId="urn:microsoft.com/office/officeart/2005/8/layout/vList3"/>
    <dgm:cxn modelId="{BAAC712B-6D26-0846-AF15-8B72FF39323F}" type="presOf" srcId="{D3813D87-F391-1E4B-9611-24F76C44AA9A}" destId="{BC8C365A-4298-C541-BE22-C54C15BC5F1A}" srcOrd="0" destOrd="0" presId="urn:microsoft.com/office/officeart/2005/8/layout/vList3"/>
    <dgm:cxn modelId="{0DDE8C2D-F28F-4F48-BF9D-528FC042F6BC}" srcId="{01D2FC38-3E4B-614F-BD77-A5FCBE11341C}" destId="{E722A455-8ABC-4D45-9DFD-62F02C3BACC9}" srcOrd="0" destOrd="0" parTransId="{01E6A7A2-63A2-7244-9F16-7A07624F16A1}" sibTransId="{48AF2ED9-BEF4-E145-A0DC-201350D45C90}"/>
    <dgm:cxn modelId="{C280255A-2E6B-9D4D-94ED-10ABF2DF4798}" type="presOf" srcId="{D50FAF1C-4A56-AC48-8328-94EC76BA025C}" destId="{32EA80B9-60E3-6546-B6F7-B2DD3A6AD34A}" srcOrd="0" destOrd="0" presId="urn:microsoft.com/office/officeart/2005/8/layout/vList3"/>
    <dgm:cxn modelId="{A9C2D666-A4BB-274B-B25A-2C2B2EF936E9}" srcId="{01D2FC38-3E4B-614F-BD77-A5FCBE11341C}" destId="{D3813D87-F391-1E4B-9611-24F76C44AA9A}" srcOrd="5" destOrd="0" parTransId="{28EEDF26-379D-314F-A00B-4B1E1CD36E8F}" sibTransId="{7530C9D6-71A7-B344-8B22-B038501842CC}"/>
    <dgm:cxn modelId="{B1501187-9FE1-C74A-84F9-1C9D1E02C7F2}" type="presOf" srcId="{E722A455-8ABC-4D45-9DFD-62F02C3BACC9}" destId="{4AE17A78-0998-9D4D-92F8-1D2CA457C0A6}" srcOrd="0" destOrd="0" presId="urn:microsoft.com/office/officeart/2005/8/layout/vList3"/>
    <dgm:cxn modelId="{5C85B9A0-D5E8-D644-8E91-7E09BE2F48EC}" srcId="{01D2FC38-3E4B-614F-BD77-A5FCBE11341C}" destId="{D50FAF1C-4A56-AC48-8328-94EC76BA025C}" srcOrd="4" destOrd="0" parTransId="{EB0F7009-2CB0-2C4D-B544-0B5E519D7F9F}" sibTransId="{23117419-24BB-8D4A-9035-1B54598A2D02}"/>
    <dgm:cxn modelId="{0D9257AB-5FF9-1342-B0C1-5BC004811E53}" type="presOf" srcId="{351B2AEA-E7CD-B044-9700-31CF3DE2498E}" destId="{A12AC55A-91C9-0448-822B-C2A4E9592ECF}" srcOrd="0" destOrd="0" presId="urn:microsoft.com/office/officeart/2005/8/layout/vList3"/>
    <dgm:cxn modelId="{4F886EBB-3EFD-454E-9AEC-E2EE6672016D}" srcId="{01D2FC38-3E4B-614F-BD77-A5FCBE11341C}" destId="{F7E1D40D-25C2-E745-8FE8-F7792193BAEE}" srcOrd="1" destOrd="0" parTransId="{37E84A54-3431-D54A-9C42-8CDD335585C3}" sibTransId="{EEC869C9-9DC5-3B45-900B-9C1676226D14}"/>
    <dgm:cxn modelId="{6FD81ED3-649C-ED4B-8009-BACE1436CE67}" srcId="{01D2FC38-3E4B-614F-BD77-A5FCBE11341C}" destId="{351B2AEA-E7CD-B044-9700-31CF3DE2498E}" srcOrd="2" destOrd="0" parTransId="{690C123F-FD31-7D44-823B-16839BA94C9F}" sibTransId="{6B0AFF59-F0FC-F04F-AD5C-7FB436D0D24A}"/>
    <dgm:cxn modelId="{BD84ACFE-67A6-7E47-83D1-455133E9CBA5}" type="presOf" srcId="{67AD12CE-F27B-BF49-90D3-657EE40240A8}" destId="{55AC3589-FA6C-9E41-853A-A00346264CDA}" srcOrd="0" destOrd="0" presId="urn:microsoft.com/office/officeart/2005/8/layout/vList3"/>
    <dgm:cxn modelId="{FDDA186D-50A9-6444-A4C9-C09577C96549}" type="presParOf" srcId="{150B3FC2-0101-2C4D-B4C3-4EF9D89AA6DA}" destId="{6C1DEF01-9A82-874D-B3F7-D0F934D1ED5C}" srcOrd="0" destOrd="0" presId="urn:microsoft.com/office/officeart/2005/8/layout/vList3"/>
    <dgm:cxn modelId="{1343AFD1-049E-354E-A491-047480BE7ABF}" type="presParOf" srcId="{6C1DEF01-9A82-874D-B3F7-D0F934D1ED5C}" destId="{A75891DE-D7E1-AC4A-B7FE-D55665FE9968}" srcOrd="0" destOrd="0" presId="urn:microsoft.com/office/officeart/2005/8/layout/vList3"/>
    <dgm:cxn modelId="{320F8F2A-9D57-5545-B9F3-C25CA0074A6F}" type="presParOf" srcId="{6C1DEF01-9A82-874D-B3F7-D0F934D1ED5C}" destId="{4AE17A78-0998-9D4D-92F8-1D2CA457C0A6}" srcOrd="1" destOrd="0" presId="urn:microsoft.com/office/officeart/2005/8/layout/vList3"/>
    <dgm:cxn modelId="{DD33E039-5D9C-964C-BFD3-DFD256F9A952}" type="presParOf" srcId="{150B3FC2-0101-2C4D-B4C3-4EF9D89AA6DA}" destId="{DCEA67BC-5A1F-2248-913D-73365EACBC23}" srcOrd="1" destOrd="0" presId="urn:microsoft.com/office/officeart/2005/8/layout/vList3"/>
    <dgm:cxn modelId="{C833A42B-BA7F-D94C-9F82-4F85E99C60A7}" type="presParOf" srcId="{150B3FC2-0101-2C4D-B4C3-4EF9D89AA6DA}" destId="{FE7D92C6-2F94-DE4C-935B-B504DC0466A8}" srcOrd="2" destOrd="0" presId="urn:microsoft.com/office/officeart/2005/8/layout/vList3"/>
    <dgm:cxn modelId="{911B15EA-7D40-2D47-A3BB-83A155C1A80A}" type="presParOf" srcId="{FE7D92C6-2F94-DE4C-935B-B504DC0466A8}" destId="{0B76A049-F0FF-C44A-B503-4EE4FE63F1B3}" srcOrd="0" destOrd="0" presId="urn:microsoft.com/office/officeart/2005/8/layout/vList3"/>
    <dgm:cxn modelId="{787C3509-3B08-7A44-8CA7-FC3EABE68A60}" type="presParOf" srcId="{FE7D92C6-2F94-DE4C-935B-B504DC0466A8}" destId="{48CAC6E3-B481-684E-A325-1E65127C8F84}" srcOrd="1" destOrd="0" presId="urn:microsoft.com/office/officeart/2005/8/layout/vList3"/>
    <dgm:cxn modelId="{54EDF7EC-689E-6D4E-B17A-9886EA114758}" type="presParOf" srcId="{150B3FC2-0101-2C4D-B4C3-4EF9D89AA6DA}" destId="{E8A1578F-1F3E-384F-9C38-20CB0EC1FFBC}" srcOrd="3" destOrd="0" presId="urn:microsoft.com/office/officeart/2005/8/layout/vList3"/>
    <dgm:cxn modelId="{9E9DC989-70E5-E642-BBAD-85C40632158C}" type="presParOf" srcId="{150B3FC2-0101-2C4D-B4C3-4EF9D89AA6DA}" destId="{AF16B93E-55EF-3742-BDC3-2ECEEB9FE2AD}" srcOrd="4" destOrd="0" presId="urn:microsoft.com/office/officeart/2005/8/layout/vList3"/>
    <dgm:cxn modelId="{2CEBFF5F-449A-E742-B42D-CFA67866FCB6}" type="presParOf" srcId="{AF16B93E-55EF-3742-BDC3-2ECEEB9FE2AD}" destId="{66F5426B-AC2C-EE45-BA4F-28341CBCC99E}" srcOrd="0" destOrd="0" presId="urn:microsoft.com/office/officeart/2005/8/layout/vList3"/>
    <dgm:cxn modelId="{993A33DD-FA61-B449-A33C-700BABD5619F}" type="presParOf" srcId="{AF16B93E-55EF-3742-BDC3-2ECEEB9FE2AD}" destId="{A12AC55A-91C9-0448-822B-C2A4E9592ECF}" srcOrd="1" destOrd="0" presId="urn:microsoft.com/office/officeart/2005/8/layout/vList3"/>
    <dgm:cxn modelId="{D33F8B50-04B6-0343-B839-75F1FF1FFABD}" type="presParOf" srcId="{150B3FC2-0101-2C4D-B4C3-4EF9D89AA6DA}" destId="{17301AA7-4943-564A-997A-BF4639B59F80}" srcOrd="5" destOrd="0" presId="urn:microsoft.com/office/officeart/2005/8/layout/vList3"/>
    <dgm:cxn modelId="{E72628F2-17FD-5A48-8D16-2BD8883536B7}" type="presParOf" srcId="{150B3FC2-0101-2C4D-B4C3-4EF9D89AA6DA}" destId="{8A9E4A04-FCB4-BC42-84F1-9EFDA43B5144}" srcOrd="6" destOrd="0" presId="urn:microsoft.com/office/officeart/2005/8/layout/vList3"/>
    <dgm:cxn modelId="{5C5F5F3F-65D9-3646-940A-88649EE0F83D}" type="presParOf" srcId="{8A9E4A04-FCB4-BC42-84F1-9EFDA43B5144}" destId="{61970694-EDC1-1041-BBE9-A248A016281D}" srcOrd="0" destOrd="0" presId="urn:microsoft.com/office/officeart/2005/8/layout/vList3"/>
    <dgm:cxn modelId="{9A747AD7-C356-5D4B-8AB3-5CF4300C52A5}" type="presParOf" srcId="{8A9E4A04-FCB4-BC42-84F1-9EFDA43B5144}" destId="{55AC3589-FA6C-9E41-853A-A00346264CDA}" srcOrd="1" destOrd="0" presId="urn:microsoft.com/office/officeart/2005/8/layout/vList3"/>
    <dgm:cxn modelId="{22814427-7811-F14C-B79D-A81916729A79}" type="presParOf" srcId="{150B3FC2-0101-2C4D-B4C3-4EF9D89AA6DA}" destId="{17F44003-1987-DF4E-8408-A4AA49C38133}" srcOrd="7" destOrd="0" presId="urn:microsoft.com/office/officeart/2005/8/layout/vList3"/>
    <dgm:cxn modelId="{19FAA1EF-999B-174C-B1F4-C2FDE851B601}" type="presParOf" srcId="{150B3FC2-0101-2C4D-B4C3-4EF9D89AA6DA}" destId="{0C249F1A-B265-3E4E-BB87-B13FA9A6C6AC}" srcOrd="8" destOrd="0" presId="urn:microsoft.com/office/officeart/2005/8/layout/vList3"/>
    <dgm:cxn modelId="{3BB4939D-54BE-9E4B-94B9-4FB0344236F4}" type="presParOf" srcId="{0C249F1A-B265-3E4E-BB87-B13FA9A6C6AC}" destId="{84C77A66-1648-364D-A90D-869E3E9D3A8A}" srcOrd="0" destOrd="0" presId="urn:microsoft.com/office/officeart/2005/8/layout/vList3"/>
    <dgm:cxn modelId="{C41F3B21-8FB3-4D47-9BB1-A29B3ED5C1BA}" type="presParOf" srcId="{0C249F1A-B265-3E4E-BB87-B13FA9A6C6AC}" destId="{32EA80B9-60E3-6546-B6F7-B2DD3A6AD34A}" srcOrd="1" destOrd="0" presId="urn:microsoft.com/office/officeart/2005/8/layout/vList3"/>
    <dgm:cxn modelId="{73039245-882B-6843-9D9F-EE808FFD596B}" type="presParOf" srcId="{150B3FC2-0101-2C4D-B4C3-4EF9D89AA6DA}" destId="{8FE69A19-AB42-A947-8B3C-1E83AB31C5DF}" srcOrd="9" destOrd="0" presId="urn:microsoft.com/office/officeart/2005/8/layout/vList3"/>
    <dgm:cxn modelId="{2BA0C35C-5659-0D4C-9CA7-F68FFC90A66D}" type="presParOf" srcId="{150B3FC2-0101-2C4D-B4C3-4EF9D89AA6DA}" destId="{CC61B026-7A06-D548-B3ED-8E359209E0CC}" srcOrd="10" destOrd="0" presId="urn:microsoft.com/office/officeart/2005/8/layout/vList3"/>
    <dgm:cxn modelId="{0FA3CA83-041F-CA45-8C22-A1B40FAB420D}" type="presParOf" srcId="{CC61B026-7A06-D548-B3ED-8E359209E0CC}" destId="{B4EE034C-A9F6-2E49-B083-2F776F506F68}" srcOrd="0" destOrd="0" presId="urn:microsoft.com/office/officeart/2005/8/layout/vList3"/>
    <dgm:cxn modelId="{CD41D77D-ACC6-6449-882A-C730F1CB514A}" type="presParOf" srcId="{CC61B026-7A06-D548-B3ED-8E359209E0CC}" destId="{BC8C365A-4298-C541-BE22-C54C15BC5F1A}"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17A78-0998-9D4D-92F8-1D2CA457C0A6}">
      <dsp:nvSpPr>
        <dsp:cNvPr id="0" name=""/>
        <dsp:cNvSpPr/>
      </dsp:nvSpPr>
      <dsp:spPr>
        <a:xfrm rot="10800000">
          <a:off x="1296305" y="751"/>
          <a:ext cx="2531280" cy="398934"/>
        </a:xfrm>
        <a:prstGeom prst="homePlate">
          <a:avLst/>
        </a:prstGeom>
        <a:solidFill>
          <a:srgbClr val="5DC2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919"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Open Source Design</a:t>
          </a:r>
        </a:p>
      </dsp:txBody>
      <dsp:txXfrm rot="10800000">
        <a:off x="1396038" y="751"/>
        <a:ext cx="2431547" cy="398934"/>
      </dsp:txXfrm>
    </dsp:sp>
    <dsp:sp modelId="{A75891DE-D7E1-AC4A-B7FE-D55665FE9968}">
      <dsp:nvSpPr>
        <dsp:cNvPr id="0" name=""/>
        <dsp:cNvSpPr/>
      </dsp:nvSpPr>
      <dsp:spPr>
        <a:xfrm>
          <a:off x="817865" y="751"/>
          <a:ext cx="398934" cy="398934"/>
        </a:xfrm>
        <a:prstGeom prst="rect">
          <a:avLst/>
        </a:prstGeom>
        <a:blipFill dpi="0" rotWithShape="1">
          <a:blip xmlns:r="http://schemas.openxmlformats.org/officeDocument/2006/relationships" r:embed="rId1"/>
          <a:srcRect/>
          <a:stretch>
            <a:fillRect l="5000" t="15000" r="5000" b="1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8CAC6E3-B481-684E-A325-1E65127C8F84}">
      <dsp:nvSpPr>
        <dsp:cNvPr id="0" name=""/>
        <dsp:cNvSpPr/>
      </dsp:nvSpPr>
      <dsp:spPr>
        <a:xfrm rot="10800000">
          <a:off x="1296305" y="518771"/>
          <a:ext cx="2531280" cy="398934"/>
        </a:xfrm>
        <a:prstGeom prst="homePlate">
          <a:avLst/>
        </a:prstGeom>
        <a:solidFill>
          <a:srgbClr val="5DC2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919"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Standardized</a:t>
          </a:r>
        </a:p>
      </dsp:txBody>
      <dsp:txXfrm rot="10800000">
        <a:off x="1396038" y="518771"/>
        <a:ext cx="2431547" cy="398934"/>
      </dsp:txXfrm>
    </dsp:sp>
    <dsp:sp modelId="{0B76A049-F0FF-C44A-B503-4EE4FE63F1B3}">
      <dsp:nvSpPr>
        <dsp:cNvPr id="0" name=""/>
        <dsp:cNvSpPr/>
      </dsp:nvSpPr>
      <dsp:spPr>
        <a:xfrm>
          <a:off x="817865" y="518771"/>
          <a:ext cx="398934" cy="398934"/>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 t="5000" r="5000" b="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12AC55A-91C9-0448-822B-C2A4E9592ECF}">
      <dsp:nvSpPr>
        <dsp:cNvPr id="0" name=""/>
        <dsp:cNvSpPr/>
      </dsp:nvSpPr>
      <dsp:spPr>
        <a:xfrm rot="10800000">
          <a:off x="1296305" y="1036791"/>
          <a:ext cx="2531280" cy="398934"/>
        </a:xfrm>
        <a:prstGeom prst="homePlate">
          <a:avLst/>
        </a:prstGeom>
        <a:solidFill>
          <a:srgbClr val="5DC2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919"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User Friendly</a:t>
          </a:r>
        </a:p>
      </dsp:txBody>
      <dsp:txXfrm rot="10800000">
        <a:off x="1396038" y="1036791"/>
        <a:ext cx="2431547" cy="398934"/>
      </dsp:txXfrm>
    </dsp:sp>
    <dsp:sp modelId="{66F5426B-AC2C-EE45-BA4F-28341CBCC99E}">
      <dsp:nvSpPr>
        <dsp:cNvPr id="0" name=""/>
        <dsp:cNvSpPr/>
      </dsp:nvSpPr>
      <dsp:spPr>
        <a:xfrm>
          <a:off x="817865" y="1036791"/>
          <a:ext cx="398934" cy="398934"/>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5000" t="5000" r="5000" b="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5AC3589-FA6C-9E41-853A-A00346264CDA}">
      <dsp:nvSpPr>
        <dsp:cNvPr id="0" name=""/>
        <dsp:cNvSpPr/>
      </dsp:nvSpPr>
      <dsp:spPr>
        <a:xfrm rot="10800000">
          <a:off x="1296305" y="1554811"/>
          <a:ext cx="2531280" cy="398934"/>
        </a:xfrm>
        <a:prstGeom prst="homePlate">
          <a:avLst/>
        </a:prstGeom>
        <a:solidFill>
          <a:srgbClr val="5DC2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919"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a:t>Reproducible</a:t>
          </a:r>
          <a:endParaRPr lang="en-US" sz="1800" kern="1200" dirty="0"/>
        </a:p>
      </dsp:txBody>
      <dsp:txXfrm rot="10800000">
        <a:off x="1396038" y="1554811"/>
        <a:ext cx="2431547" cy="398934"/>
      </dsp:txXfrm>
    </dsp:sp>
    <dsp:sp modelId="{61970694-EDC1-1041-BBE9-A248A016281D}">
      <dsp:nvSpPr>
        <dsp:cNvPr id="0" name=""/>
        <dsp:cNvSpPr/>
      </dsp:nvSpPr>
      <dsp:spPr>
        <a:xfrm>
          <a:off x="817865" y="1554811"/>
          <a:ext cx="398934" cy="398934"/>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5000" t="5000" r="5000" b="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2EA80B9-60E3-6546-B6F7-B2DD3A6AD34A}">
      <dsp:nvSpPr>
        <dsp:cNvPr id="0" name=""/>
        <dsp:cNvSpPr/>
      </dsp:nvSpPr>
      <dsp:spPr>
        <a:xfrm rot="10800000">
          <a:off x="1296305" y="2072831"/>
          <a:ext cx="2531280" cy="398934"/>
        </a:xfrm>
        <a:prstGeom prst="homePlate">
          <a:avLst/>
        </a:prstGeom>
        <a:solidFill>
          <a:srgbClr val="5DC2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919"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Easy Integration</a:t>
          </a:r>
        </a:p>
      </dsp:txBody>
      <dsp:txXfrm rot="10800000">
        <a:off x="1396038" y="2072831"/>
        <a:ext cx="2431547" cy="398934"/>
      </dsp:txXfrm>
    </dsp:sp>
    <dsp:sp modelId="{84C77A66-1648-364D-A90D-869E3E9D3A8A}">
      <dsp:nvSpPr>
        <dsp:cNvPr id="0" name=""/>
        <dsp:cNvSpPr/>
      </dsp:nvSpPr>
      <dsp:spPr>
        <a:xfrm>
          <a:off x="817865" y="2072831"/>
          <a:ext cx="398934" cy="398934"/>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5000" t="5000" r="5000" b="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C8C365A-4298-C541-BE22-C54C15BC5F1A}">
      <dsp:nvSpPr>
        <dsp:cNvPr id="0" name=""/>
        <dsp:cNvSpPr/>
      </dsp:nvSpPr>
      <dsp:spPr>
        <a:xfrm rot="10800000">
          <a:off x="1296305" y="2590851"/>
          <a:ext cx="2531280" cy="398934"/>
        </a:xfrm>
        <a:prstGeom prst="homePlate">
          <a:avLst/>
        </a:prstGeom>
        <a:solidFill>
          <a:srgbClr val="5DC2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919"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High Quality</a:t>
          </a:r>
        </a:p>
      </dsp:txBody>
      <dsp:txXfrm rot="10800000">
        <a:off x="1396038" y="2590851"/>
        <a:ext cx="2431547" cy="398934"/>
      </dsp:txXfrm>
    </dsp:sp>
    <dsp:sp modelId="{B4EE034C-A9F6-2E49-B083-2F776F506F68}">
      <dsp:nvSpPr>
        <dsp:cNvPr id="0" name=""/>
        <dsp:cNvSpPr/>
      </dsp:nvSpPr>
      <dsp:spPr>
        <a:xfrm>
          <a:off x="817865" y="2590851"/>
          <a:ext cx="398934" cy="398934"/>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5000" t="5000" r="5000" b="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1/23/25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1/23/25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5D449-B875-4B8D-8E66-224D27E54C9A}" type="slidenum">
              <a:rPr lang="en-US" smtClean="0"/>
              <a:t>3</a:t>
            </a:fld>
            <a:endParaRPr lang="en-US"/>
          </a:p>
        </p:txBody>
      </p:sp>
    </p:spTree>
    <p:extLst>
      <p:ext uri="{BB962C8B-B14F-4D97-AF65-F5344CB8AC3E}">
        <p14:creationId xmlns:p14="http://schemas.microsoft.com/office/powerpoint/2010/main" val="3503537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5D449-B875-4B8D-8E66-224D27E54C9A}" type="slidenum">
              <a:rPr lang="en-US" smtClean="0"/>
              <a:t>6</a:t>
            </a:fld>
            <a:endParaRPr lang="en-US"/>
          </a:p>
        </p:txBody>
      </p:sp>
    </p:spTree>
    <p:extLst>
      <p:ext uri="{BB962C8B-B14F-4D97-AF65-F5344CB8AC3E}">
        <p14:creationId xmlns:p14="http://schemas.microsoft.com/office/powerpoint/2010/main" val="3177630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B2681-C668-0DCC-C2AC-37999C7E9F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58DC00-AEBD-8040-C34B-6180CCC7C0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101C1D-975E-AF5F-2733-CE9F8C81CF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92288F-BDA5-59B8-04E0-D0A7CFAFD96B}"/>
              </a:ext>
            </a:extLst>
          </p:cNvPr>
          <p:cNvSpPr>
            <a:spLocks noGrp="1"/>
          </p:cNvSpPr>
          <p:nvPr>
            <p:ph type="sldNum" sz="quarter" idx="5"/>
          </p:nvPr>
        </p:nvSpPr>
        <p:spPr/>
        <p:txBody>
          <a:bodyPr/>
          <a:lstStyle/>
          <a:p>
            <a:fld id="{9555D449-B875-4B8D-8E66-224D27E54C9A}" type="slidenum">
              <a:rPr lang="en-US" smtClean="0"/>
              <a:t>8</a:t>
            </a:fld>
            <a:endParaRPr lang="en-US"/>
          </a:p>
        </p:txBody>
      </p:sp>
    </p:spTree>
    <p:extLst>
      <p:ext uri="{BB962C8B-B14F-4D97-AF65-F5344CB8AC3E}">
        <p14:creationId xmlns:p14="http://schemas.microsoft.com/office/powerpoint/2010/main" val="862394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5D449-B875-4B8D-8E66-224D27E54C9A}" type="slidenum">
              <a:rPr lang="en-US" smtClean="0"/>
              <a:t>17</a:t>
            </a:fld>
            <a:endParaRPr lang="en-US"/>
          </a:p>
        </p:txBody>
      </p:sp>
    </p:spTree>
    <p:extLst>
      <p:ext uri="{BB962C8B-B14F-4D97-AF65-F5344CB8AC3E}">
        <p14:creationId xmlns:p14="http://schemas.microsoft.com/office/powerpoint/2010/main" val="282159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20D5B-0367-9577-994C-E4326C23C0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25CB5A-F22A-99BA-8828-1606C0C53B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14B665-D1B5-DB03-E650-D526CD3E31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5EC31D-D31C-CE97-2CB3-B8E48D267A2A}"/>
              </a:ext>
            </a:extLst>
          </p:cNvPr>
          <p:cNvSpPr>
            <a:spLocks noGrp="1"/>
          </p:cNvSpPr>
          <p:nvPr>
            <p:ph type="sldNum" sz="quarter" idx="5"/>
          </p:nvPr>
        </p:nvSpPr>
        <p:spPr/>
        <p:txBody>
          <a:bodyPr/>
          <a:lstStyle/>
          <a:p>
            <a:fld id="{9555D449-B875-4B8D-8E66-224D27E54C9A}" type="slidenum">
              <a:rPr lang="en-US" smtClean="0"/>
              <a:t>18</a:t>
            </a:fld>
            <a:endParaRPr lang="en-US"/>
          </a:p>
        </p:txBody>
      </p:sp>
    </p:spTree>
    <p:extLst>
      <p:ext uri="{BB962C8B-B14F-4D97-AF65-F5344CB8AC3E}">
        <p14:creationId xmlns:p14="http://schemas.microsoft.com/office/powerpoint/2010/main" val="1596535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DF8AF-86AC-CAEB-DC80-F869BB9F69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9AD9F-599D-3358-DBBA-9A9D9D9603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924C38-2AD5-9E9A-E5F8-FE367124CB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7F2157-48CE-7A2C-C475-005A97365832}"/>
              </a:ext>
            </a:extLst>
          </p:cNvPr>
          <p:cNvSpPr>
            <a:spLocks noGrp="1"/>
          </p:cNvSpPr>
          <p:nvPr>
            <p:ph type="sldNum" sz="quarter" idx="5"/>
          </p:nvPr>
        </p:nvSpPr>
        <p:spPr/>
        <p:txBody>
          <a:bodyPr/>
          <a:lstStyle/>
          <a:p>
            <a:fld id="{9555D449-B875-4B8D-8E66-224D27E54C9A}" type="slidenum">
              <a:rPr lang="en-US" smtClean="0"/>
              <a:t>19</a:t>
            </a:fld>
            <a:endParaRPr lang="en-US"/>
          </a:p>
        </p:txBody>
      </p:sp>
    </p:spTree>
    <p:extLst>
      <p:ext uri="{BB962C8B-B14F-4D97-AF65-F5344CB8AC3E}">
        <p14:creationId xmlns:p14="http://schemas.microsoft.com/office/powerpoint/2010/main" val="2374054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5D449-B875-4B8D-8E66-224D27E54C9A}" type="slidenum">
              <a:rPr lang="en-US" smtClean="0"/>
              <a:t>23</a:t>
            </a:fld>
            <a:endParaRPr lang="en-US"/>
          </a:p>
        </p:txBody>
      </p:sp>
    </p:spTree>
    <p:extLst>
      <p:ext uri="{BB962C8B-B14F-4D97-AF65-F5344CB8AC3E}">
        <p14:creationId xmlns:p14="http://schemas.microsoft.com/office/powerpoint/2010/main" val="2683617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5D449-B875-4B8D-8E66-224D27E54C9A}" type="slidenum">
              <a:rPr lang="en-US" smtClean="0"/>
              <a:t>24</a:t>
            </a:fld>
            <a:endParaRPr lang="en-US"/>
          </a:p>
        </p:txBody>
      </p:sp>
    </p:spTree>
    <p:extLst>
      <p:ext uri="{BB962C8B-B14F-4D97-AF65-F5344CB8AC3E}">
        <p14:creationId xmlns:p14="http://schemas.microsoft.com/office/powerpoint/2010/main" val="19890609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1/23/25</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1/23/25</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37CC0096-1860-4642-9CD2-0079EA5E7CD1}" type="datetimeFigureOut">
              <a:rPr lang="en-US"/>
              <a:t>1/23/25</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1/23/25</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1/23/25</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1/23/25</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1/23/25</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sp>
        <p:nvSpPr>
          <p:cNvPr id="8" name="Rectangle 7" descr="Rectangle"/>
          <p:cNvSpPr/>
          <p:nvPr/>
        </p:nvSpPr>
        <p:spPr>
          <a:xfrm>
            <a:off x="1" y="0"/>
            <a:ext cx="4495800"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304800" y="228600"/>
            <a:ext cx="38862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81832" y="3200400"/>
            <a:ext cx="3204369" cy="1752600"/>
          </a:xfrm>
        </p:spPr>
        <p:txBody>
          <a:bodyPr anchor="b">
            <a:normAutofit/>
          </a:bodyPr>
          <a:lstStyle>
            <a:lvl1pPr>
              <a:defRPr sz="3600"/>
            </a:lvl1pPr>
          </a:lstStyle>
          <a:p>
            <a:r>
              <a:rPr lang="en-US" dirty="0"/>
              <a:t>Click to edit Master title style</a:t>
            </a:r>
            <a:endParaRPr dirty="0"/>
          </a:p>
        </p:txBody>
      </p:sp>
      <p:sp>
        <p:nvSpPr>
          <p:cNvPr id="3" name="Content Placeholder 2"/>
          <p:cNvSpPr>
            <a:spLocks noGrp="1"/>
          </p:cNvSpPr>
          <p:nvPr>
            <p:ph idx="1"/>
          </p:nvPr>
        </p:nvSpPr>
        <p:spPr>
          <a:xfrm>
            <a:off x="4872832" y="457200"/>
            <a:ext cx="6659821"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1831" y="5029200"/>
            <a:ext cx="3204369"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8242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066800" y="1828799"/>
            <a:ext cx="10058400" cy="4572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1/23/25</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pic>
        <p:nvPicPr>
          <p:cNvPr id="8" name="Graphic 7" descr="Heart organ outline">
            <a:extLst>
              <a:ext uri="{FF2B5EF4-FFF2-40B4-BE49-F238E27FC236}">
                <a16:creationId xmlns:a16="http://schemas.microsoft.com/office/drawing/2014/main" id="{4233FCE6-3C79-B322-944C-834FBC27E83A}"/>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0" y="5105400"/>
            <a:ext cx="1752601" cy="1752601"/>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Courier New" panose="02070309020205020404" pitchFamily="49" charset="0"/>
        <a:buChar char="o"/>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Courier New" panose="02070309020205020404" pitchFamily="49" charset="0"/>
        <a:buChar char="o"/>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Courier New" panose="02070309020205020404" pitchFamily="49" charset="0"/>
        <a:buChar char="o"/>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Courier New" panose="02070309020205020404" pitchFamily="49" charset="0"/>
        <a:buChar char="o"/>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Layout" Target="../slideLayouts/slideLayout10.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36.png"/><Relationship Id="rId3" Type="http://schemas.openxmlformats.org/officeDocument/2006/relationships/hyperlink" Target="https://monai.io/" TargetMode="External"/><Relationship Id="rId7" Type="http://schemas.openxmlformats.org/officeDocument/2006/relationships/diagramQuickStyle" Target="../diagrams/quickStyle1.xml"/><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diagramLayout" Target="../diagrams/layout1.xml"/><Relationship Id="rId11" Type="http://schemas.openxmlformats.org/officeDocument/2006/relationships/image" Target="../media/image34.png"/><Relationship Id="rId5" Type="http://schemas.openxmlformats.org/officeDocument/2006/relationships/diagramData" Target="../diagrams/data1.xml"/><Relationship Id="rId10" Type="http://schemas.openxmlformats.org/officeDocument/2006/relationships/image" Target="../media/image33.gif"/><Relationship Id="rId4" Type="http://schemas.openxmlformats.org/officeDocument/2006/relationships/image" Target="../media/image26.png"/><Relationship Id="rId9" Type="http://schemas.microsoft.com/office/2007/relationships/diagramDrawing" Target="../diagrams/drawing1.xml"/><Relationship Id="rId1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sv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225" y="304800"/>
            <a:ext cx="4098175" cy="3177380"/>
          </a:xfrm>
        </p:spPr>
        <p:txBody>
          <a:bodyPr/>
          <a:lstStyle/>
          <a:p>
            <a:r>
              <a:rPr lang="en-US" b="1" dirty="0"/>
              <a:t>AI4Imaging-Hackathon-2024</a:t>
            </a:r>
          </a:p>
        </p:txBody>
      </p:sp>
      <p:sp>
        <p:nvSpPr>
          <p:cNvPr id="3" name="Subtitle 2"/>
          <p:cNvSpPr>
            <a:spLocks noGrp="1"/>
          </p:cNvSpPr>
          <p:nvPr>
            <p:ph type="subTitle" idx="1"/>
          </p:nvPr>
        </p:nvSpPr>
        <p:spPr>
          <a:xfrm>
            <a:off x="457200" y="3810000"/>
            <a:ext cx="4250575" cy="685800"/>
          </a:xfrm>
        </p:spPr>
        <p:txBody>
          <a:bodyPr>
            <a:normAutofit fontScale="85000" lnSpcReduction="10000"/>
          </a:bodyPr>
          <a:lstStyle/>
          <a:p>
            <a:pPr algn="ctr"/>
            <a:r>
              <a:rPr lang="en-US" sz="2400" dirty="0">
                <a:effectLst/>
              </a:rPr>
              <a:t>Classification of Heart disease based on cine MRI scan</a:t>
            </a:r>
          </a:p>
        </p:txBody>
      </p:sp>
      <p:pic>
        <p:nvPicPr>
          <p:cNvPr id="4" name="Graphic 3" descr="Heart organ with solid fill">
            <a:extLst>
              <a:ext uri="{FF2B5EF4-FFF2-40B4-BE49-F238E27FC236}">
                <a16:creationId xmlns:a16="http://schemas.microsoft.com/office/drawing/2014/main" id="{F8BFB469-CBE6-4DAA-6438-7CA78A3C28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9814" y="2655490"/>
            <a:ext cx="914400" cy="914400"/>
          </a:xfrm>
          <a:prstGeom prst="rect">
            <a:avLst/>
          </a:prstGeom>
        </p:spPr>
      </p:pic>
      <p:sp>
        <p:nvSpPr>
          <p:cNvPr id="5" name="TextBox 4">
            <a:extLst>
              <a:ext uri="{FF2B5EF4-FFF2-40B4-BE49-F238E27FC236}">
                <a16:creationId xmlns:a16="http://schemas.microsoft.com/office/drawing/2014/main" id="{D7BD55FB-19DA-2220-6A10-F9C76E94D5AD}"/>
              </a:ext>
            </a:extLst>
          </p:cNvPr>
          <p:cNvSpPr txBox="1"/>
          <p:nvPr/>
        </p:nvSpPr>
        <p:spPr>
          <a:xfrm>
            <a:off x="1360131" y="5951810"/>
            <a:ext cx="2599365" cy="738664"/>
          </a:xfrm>
          <a:prstGeom prst="rect">
            <a:avLst/>
          </a:prstGeom>
          <a:noFill/>
        </p:spPr>
        <p:txBody>
          <a:bodyPr wrap="none" rtlCol="0">
            <a:spAutoFit/>
          </a:bodyPr>
          <a:lstStyle/>
          <a:p>
            <a:pPr algn="ctr"/>
            <a:r>
              <a:rPr lang="en-US" sz="1400" dirty="0">
                <a:solidFill>
                  <a:srgbClr val="7F7F7F"/>
                </a:solidFill>
              </a:rPr>
              <a:t>Course project</a:t>
            </a:r>
          </a:p>
          <a:p>
            <a:pPr algn="ctr"/>
            <a:r>
              <a:rPr lang="en-US" sz="1400" dirty="0">
                <a:solidFill>
                  <a:srgbClr val="7F7F7F"/>
                </a:solidFill>
              </a:rPr>
              <a:t>Intermediate Machine Learning</a:t>
            </a:r>
          </a:p>
          <a:p>
            <a:pPr algn="ctr"/>
            <a:r>
              <a:rPr lang="en-US" sz="1400" dirty="0" err="1">
                <a:solidFill>
                  <a:srgbClr val="7F7F7F"/>
                </a:solidFill>
              </a:rPr>
              <a:t>Opencampus.sh</a:t>
            </a:r>
            <a:endParaRPr lang="en-US" sz="1400" dirty="0">
              <a:solidFill>
                <a:srgbClr val="7F7F7F"/>
              </a:solidFill>
            </a:endParaRPr>
          </a:p>
        </p:txBody>
      </p:sp>
      <p:sp>
        <p:nvSpPr>
          <p:cNvPr id="7" name="TextBox 6">
            <a:extLst>
              <a:ext uri="{FF2B5EF4-FFF2-40B4-BE49-F238E27FC236}">
                <a16:creationId xmlns:a16="http://schemas.microsoft.com/office/drawing/2014/main" id="{5504DC1F-13E1-9096-9EFC-C2E0F15100A9}"/>
              </a:ext>
            </a:extLst>
          </p:cNvPr>
          <p:cNvSpPr txBox="1"/>
          <p:nvPr/>
        </p:nvSpPr>
        <p:spPr>
          <a:xfrm>
            <a:off x="1057115" y="4570407"/>
            <a:ext cx="3205396" cy="369332"/>
          </a:xfrm>
          <a:prstGeom prst="rect">
            <a:avLst/>
          </a:prstGeom>
          <a:noFill/>
        </p:spPr>
        <p:txBody>
          <a:bodyPr wrap="square">
            <a:spAutoFit/>
          </a:bodyPr>
          <a:lstStyle/>
          <a:p>
            <a:pPr algn="ctr"/>
            <a:r>
              <a:rPr lang="en-US" dirty="0">
                <a:solidFill>
                  <a:srgbClr val="B82D2F"/>
                </a:solidFill>
              </a:rPr>
              <a:t>- Marvin Leonard Simak -</a:t>
            </a: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B60A-EE80-22CE-BEFB-53BFF9EBF885}"/>
              </a:ext>
            </a:extLst>
          </p:cNvPr>
          <p:cNvSpPr>
            <a:spLocks noGrp="1"/>
          </p:cNvSpPr>
          <p:nvPr>
            <p:ph type="title"/>
          </p:nvPr>
        </p:nvSpPr>
        <p:spPr/>
        <p:txBody>
          <a:bodyPr/>
          <a:lstStyle/>
          <a:p>
            <a:r>
              <a:rPr lang="en-US" dirty="0"/>
              <a:t>Explainability</a:t>
            </a:r>
          </a:p>
        </p:txBody>
      </p:sp>
      <p:pic>
        <p:nvPicPr>
          <p:cNvPr id="5" name="Picture 4">
            <a:extLst>
              <a:ext uri="{FF2B5EF4-FFF2-40B4-BE49-F238E27FC236}">
                <a16:creationId xmlns:a16="http://schemas.microsoft.com/office/drawing/2014/main" id="{B1FD5FB3-A25A-9085-5F73-D291275BDFB1}"/>
              </a:ext>
            </a:extLst>
          </p:cNvPr>
          <p:cNvPicPr>
            <a:picLocks noChangeAspect="1"/>
          </p:cNvPicPr>
          <p:nvPr/>
        </p:nvPicPr>
        <p:blipFill>
          <a:blip r:embed="rId2"/>
          <a:srcRect t="5312" b="5706"/>
          <a:stretch/>
        </p:blipFill>
        <p:spPr>
          <a:xfrm>
            <a:off x="1447800" y="1653380"/>
            <a:ext cx="9525000" cy="51054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2823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836B-4002-A6D9-C39E-6263993B6F5A}"/>
              </a:ext>
            </a:extLst>
          </p:cNvPr>
          <p:cNvSpPr>
            <a:spLocks noGrp="1"/>
          </p:cNvSpPr>
          <p:nvPr>
            <p:ph type="title"/>
          </p:nvPr>
        </p:nvSpPr>
        <p:spPr/>
        <p:txBody>
          <a:bodyPr/>
          <a:lstStyle/>
          <a:p>
            <a:r>
              <a:rPr lang="en-US" dirty="0"/>
              <a:t>Baseline: Leaderboard</a:t>
            </a:r>
          </a:p>
        </p:txBody>
      </p:sp>
      <p:pic>
        <p:nvPicPr>
          <p:cNvPr id="5" name="Content Placeholder 4">
            <a:extLst>
              <a:ext uri="{FF2B5EF4-FFF2-40B4-BE49-F238E27FC236}">
                <a16:creationId xmlns:a16="http://schemas.microsoft.com/office/drawing/2014/main" id="{AAD66548-9CD7-32A3-1D3C-94B53ADA97B7}"/>
              </a:ext>
            </a:extLst>
          </p:cNvPr>
          <p:cNvPicPr>
            <a:picLocks noGrp="1" noChangeAspect="1"/>
          </p:cNvPicPr>
          <p:nvPr>
            <p:ph idx="1"/>
          </p:nvPr>
        </p:nvPicPr>
        <p:blipFill>
          <a:blip r:embed="rId2"/>
          <a:srcRect t="5404" r="2244" b="5406"/>
          <a:stretch/>
        </p:blipFill>
        <p:spPr>
          <a:xfrm>
            <a:off x="3429000" y="1676400"/>
            <a:ext cx="8534400" cy="2514600"/>
          </a:xfrm>
          <a:prstGeom prst="rect">
            <a:avLst/>
          </a:prstGeom>
        </p:spPr>
      </p:pic>
      <p:pic>
        <p:nvPicPr>
          <p:cNvPr id="4" name="Picture 3">
            <a:extLst>
              <a:ext uri="{FF2B5EF4-FFF2-40B4-BE49-F238E27FC236}">
                <a16:creationId xmlns:a16="http://schemas.microsoft.com/office/drawing/2014/main" id="{C98DAB77-0784-62A5-9983-1D44F31C0F4B}"/>
              </a:ext>
            </a:extLst>
          </p:cNvPr>
          <p:cNvPicPr>
            <a:picLocks noChangeAspect="1"/>
          </p:cNvPicPr>
          <p:nvPr/>
        </p:nvPicPr>
        <p:blipFill>
          <a:blip r:embed="rId3"/>
          <a:stretch>
            <a:fillRect/>
          </a:stretch>
        </p:blipFill>
        <p:spPr>
          <a:xfrm>
            <a:off x="1752600" y="5017532"/>
            <a:ext cx="7772400" cy="782765"/>
          </a:xfrm>
          <a:prstGeom prst="rect">
            <a:avLst/>
          </a:prstGeom>
        </p:spPr>
      </p:pic>
      <p:pic>
        <p:nvPicPr>
          <p:cNvPr id="6" name="Picture 5">
            <a:extLst>
              <a:ext uri="{FF2B5EF4-FFF2-40B4-BE49-F238E27FC236}">
                <a16:creationId xmlns:a16="http://schemas.microsoft.com/office/drawing/2014/main" id="{A67FE24C-D084-03E7-14AA-A869BB4B1539}"/>
              </a:ext>
            </a:extLst>
          </p:cNvPr>
          <p:cNvPicPr>
            <a:picLocks noChangeAspect="1"/>
          </p:cNvPicPr>
          <p:nvPr/>
        </p:nvPicPr>
        <p:blipFill>
          <a:blip r:embed="rId4"/>
          <a:srcRect r="12766"/>
          <a:stretch/>
        </p:blipFill>
        <p:spPr>
          <a:xfrm>
            <a:off x="228600" y="1676400"/>
            <a:ext cx="2819400" cy="2532876"/>
          </a:xfrm>
          <a:prstGeom prst="rect">
            <a:avLst/>
          </a:prstGeom>
        </p:spPr>
      </p:pic>
      <p:sp>
        <p:nvSpPr>
          <p:cNvPr id="7" name="TextBox 6">
            <a:extLst>
              <a:ext uri="{FF2B5EF4-FFF2-40B4-BE49-F238E27FC236}">
                <a16:creationId xmlns:a16="http://schemas.microsoft.com/office/drawing/2014/main" id="{10631AF8-4403-F2E3-49B7-3E59CA056811}"/>
              </a:ext>
            </a:extLst>
          </p:cNvPr>
          <p:cNvSpPr txBox="1"/>
          <p:nvPr/>
        </p:nvSpPr>
        <p:spPr>
          <a:xfrm>
            <a:off x="1638300" y="4419600"/>
            <a:ext cx="97917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Not the most popular challenge – lets see if our baseline can beat that...</a:t>
            </a:r>
          </a:p>
        </p:txBody>
      </p:sp>
      <p:sp>
        <p:nvSpPr>
          <p:cNvPr id="8" name="TextBox 7">
            <a:extLst>
              <a:ext uri="{FF2B5EF4-FFF2-40B4-BE49-F238E27FC236}">
                <a16:creationId xmlns:a16="http://schemas.microsoft.com/office/drawing/2014/main" id="{2D29C263-5F40-9DDE-297F-EE116DCF4193}"/>
              </a:ext>
            </a:extLst>
          </p:cNvPr>
          <p:cNvSpPr txBox="1"/>
          <p:nvPr/>
        </p:nvSpPr>
        <p:spPr>
          <a:xfrm>
            <a:off x="1638300" y="6028897"/>
            <a:ext cx="97917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That will be a hard to beat baseline ^^’</a:t>
            </a:r>
          </a:p>
        </p:txBody>
      </p:sp>
    </p:spTree>
    <p:extLst>
      <p:ext uri="{BB962C8B-B14F-4D97-AF65-F5344CB8AC3E}">
        <p14:creationId xmlns:p14="http://schemas.microsoft.com/office/powerpoint/2010/main" val="303400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21801-A652-C474-596B-97F9F89B584E}"/>
              </a:ext>
            </a:extLst>
          </p:cNvPr>
          <p:cNvSpPr>
            <a:spLocks noGrp="1"/>
          </p:cNvSpPr>
          <p:nvPr>
            <p:ph type="title"/>
          </p:nvPr>
        </p:nvSpPr>
        <p:spPr/>
        <p:txBody>
          <a:bodyPr/>
          <a:lstStyle/>
          <a:p>
            <a:r>
              <a:rPr lang="en-US" dirty="0"/>
              <a:t>Deep Learning is all your need... Or is it?</a:t>
            </a:r>
          </a:p>
        </p:txBody>
      </p:sp>
      <p:sp>
        <p:nvSpPr>
          <p:cNvPr id="4" name="Text Placeholder 3">
            <a:extLst>
              <a:ext uri="{FF2B5EF4-FFF2-40B4-BE49-F238E27FC236}">
                <a16:creationId xmlns:a16="http://schemas.microsoft.com/office/drawing/2014/main" id="{A4441BB6-E7D8-9910-9D01-A0E114F5B64B}"/>
              </a:ext>
            </a:extLst>
          </p:cNvPr>
          <p:cNvSpPr>
            <a:spLocks noGrp="1"/>
          </p:cNvSpPr>
          <p:nvPr>
            <p:ph type="body" sz="half" idx="2"/>
          </p:nvPr>
        </p:nvSpPr>
        <p:spPr/>
        <p:txBody>
          <a:bodyPr/>
          <a:lstStyle/>
          <a:p>
            <a:endParaRPr lang="en-US"/>
          </a:p>
        </p:txBody>
      </p:sp>
      <p:pic>
        <p:nvPicPr>
          <p:cNvPr id="6" name="Picture 5">
            <a:extLst>
              <a:ext uri="{FF2B5EF4-FFF2-40B4-BE49-F238E27FC236}">
                <a16:creationId xmlns:a16="http://schemas.microsoft.com/office/drawing/2014/main" id="{BF5C8333-F5EB-8394-5BD0-4771519FDF41}"/>
              </a:ext>
            </a:extLst>
          </p:cNvPr>
          <p:cNvPicPr>
            <a:picLocks noChangeAspect="1"/>
          </p:cNvPicPr>
          <p:nvPr/>
        </p:nvPicPr>
        <p:blipFill>
          <a:blip r:embed="rId2"/>
          <a:stretch>
            <a:fillRect/>
          </a:stretch>
        </p:blipFill>
        <p:spPr>
          <a:xfrm>
            <a:off x="304799" y="1195008"/>
            <a:ext cx="6442459" cy="43675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6238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BF22A-9D3B-6440-B6AC-F6299FCF8CBC}"/>
              </a:ext>
            </a:extLst>
          </p:cNvPr>
          <p:cNvSpPr>
            <a:spLocks noGrp="1"/>
          </p:cNvSpPr>
          <p:nvPr>
            <p:ph type="title"/>
          </p:nvPr>
        </p:nvSpPr>
        <p:spPr>
          <a:xfrm>
            <a:off x="7733182" y="4267200"/>
            <a:ext cx="3932237" cy="1752600"/>
          </a:xfrm>
        </p:spPr>
        <p:txBody>
          <a:bodyPr/>
          <a:lstStyle/>
          <a:p>
            <a:pPr algn="ctr"/>
            <a:r>
              <a:rPr lang="en-US" dirty="0"/>
              <a:t>End-to-End Training possible?</a:t>
            </a:r>
          </a:p>
        </p:txBody>
      </p:sp>
      <p:pic>
        <p:nvPicPr>
          <p:cNvPr id="6146" name="Picture 2" descr="Deep Learning Is Not So Much A Black Box Anymore, And That's A Great  Development">
            <a:extLst>
              <a:ext uri="{FF2B5EF4-FFF2-40B4-BE49-F238E27FC236}">
                <a16:creationId xmlns:a16="http://schemas.microsoft.com/office/drawing/2014/main" id="{6C4B13B6-EE5B-5C0F-6200-42A8C720BE6A}"/>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33181" y="608638"/>
            <a:ext cx="3932237" cy="37163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EBF8627-CBAD-EC1F-3266-1DD294082FC0}"/>
              </a:ext>
            </a:extLst>
          </p:cNvPr>
          <p:cNvSpPr txBox="1"/>
          <p:nvPr/>
        </p:nvSpPr>
        <p:spPr>
          <a:xfrm>
            <a:off x="201478" y="790414"/>
            <a:ext cx="1965603" cy="646331"/>
          </a:xfrm>
          <a:prstGeom prst="rect">
            <a:avLst/>
          </a:prstGeom>
          <a:noFill/>
        </p:spPr>
        <p:txBody>
          <a:bodyPr wrap="none" rtlCol="0">
            <a:spAutoFit/>
          </a:bodyPr>
          <a:lstStyle/>
          <a:p>
            <a:r>
              <a:rPr lang="en-US" dirty="0"/>
              <a:t>Input Tensor</a:t>
            </a:r>
          </a:p>
          <a:p>
            <a:r>
              <a:rPr lang="en-US" dirty="0"/>
              <a:t>[B x C x D x W x H]</a:t>
            </a:r>
          </a:p>
        </p:txBody>
      </p:sp>
      <p:sp>
        <p:nvSpPr>
          <p:cNvPr id="13" name="TextBox 12">
            <a:extLst>
              <a:ext uri="{FF2B5EF4-FFF2-40B4-BE49-F238E27FC236}">
                <a16:creationId xmlns:a16="http://schemas.microsoft.com/office/drawing/2014/main" id="{AB592CE7-40B5-9C08-8D85-EFA1E70F4714}"/>
              </a:ext>
            </a:extLst>
          </p:cNvPr>
          <p:cNvSpPr txBox="1"/>
          <p:nvPr/>
        </p:nvSpPr>
        <p:spPr>
          <a:xfrm>
            <a:off x="229893" y="3194948"/>
            <a:ext cx="1965602" cy="646331"/>
          </a:xfrm>
          <a:prstGeom prst="rect">
            <a:avLst/>
          </a:prstGeom>
          <a:noFill/>
        </p:spPr>
        <p:txBody>
          <a:bodyPr wrap="square" rtlCol="0">
            <a:spAutoFit/>
          </a:bodyPr>
          <a:lstStyle/>
          <a:p>
            <a:r>
              <a:rPr lang="en-US" dirty="0"/>
              <a:t>Magical black box</a:t>
            </a:r>
          </a:p>
          <a:p>
            <a:r>
              <a:rPr lang="en-US" dirty="0"/>
              <a:t>(aka DL model)</a:t>
            </a:r>
          </a:p>
        </p:txBody>
      </p:sp>
      <p:sp>
        <p:nvSpPr>
          <p:cNvPr id="14" name="TextBox 13">
            <a:extLst>
              <a:ext uri="{FF2B5EF4-FFF2-40B4-BE49-F238E27FC236}">
                <a16:creationId xmlns:a16="http://schemas.microsoft.com/office/drawing/2014/main" id="{DBB8EC96-F9EA-D6C6-7267-D7C39946875B}"/>
              </a:ext>
            </a:extLst>
          </p:cNvPr>
          <p:cNvSpPr txBox="1"/>
          <p:nvPr/>
        </p:nvSpPr>
        <p:spPr>
          <a:xfrm>
            <a:off x="304800" y="5811605"/>
            <a:ext cx="1524776" cy="369332"/>
          </a:xfrm>
          <a:prstGeom prst="rect">
            <a:avLst/>
          </a:prstGeom>
          <a:noFill/>
        </p:spPr>
        <p:txBody>
          <a:bodyPr wrap="none" rtlCol="0">
            <a:spAutoFit/>
          </a:bodyPr>
          <a:lstStyle/>
          <a:p>
            <a:r>
              <a:rPr lang="en-US" dirty="0"/>
              <a:t>Success! eh.. </a:t>
            </a:r>
          </a:p>
        </p:txBody>
      </p:sp>
      <p:sp>
        <p:nvSpPr>
          <p:cNvPr id="16" name="TextBox 15">
            <a:extLst>
              <a:ext uri="{FF2B5EF4-FFF2-40B4-BE49-F238E27FC236}">
                <a16:creationId xmlns:a16="http://schemas.microsoft.com/office/drawing/2014/main" id="{5C117ACF-20BC-AADD-A283-8441D01DDB41}"/>
              </a:ext>
            </a:extLst>
          </p:cNvPr>
          <p:cNvSpPr txBox="1"/>
          <p:nvPr/>
        </p:nvSpPr>
        <p:spPr>
          <a:xfrm>
            <a:off x="304800" y="5933672"/>
            <a:ext cx="1824522" cy="369332"/>
          </a:xfrm>
          <a:prstGeom prst="rect">
            <a:avLst/>
          </a:prstGeom>
          <a:noFill/>
        </p:spPr>
        <p:txBody>
          <a:bodyPr wrap="square">
            <a:spAutoFit/>
          </a:bodyPr>
          <a:lstStyle/>
          <a:p>
            <a:r>
              <a:rPr lang="en-US" dirty="0"/>
              <a:t>Class prediction</a:t>
            </a:r>
          </a:p>
        </p:txBody>
      </p:sp>
      <p:pic>
        <p:nvPicPr>
          <p:cNvPr id="5" name="Picture 4">
            <a:extLst>
              <a:ext uri="{FF2B5EF4-FFF2-40B4-BE49-F238E27FC236}">
                <a16:creationId xmlns:a16="http://schemas.microsoft.com/office/drawing/2014/main" id="{25CF3833-C1B6-21FC-E54B-2A1F2D469C99}"/>
              </a:ext>
            </a:extLst>
          </p:cNvPr>
          <p:cNvPicPr>
            <a:picLocks noChangeAspect="1"/>
          </p:cNvPicPr>
          <p:nvPr/>
        </p:nvPicPr>
        <p:blipFill>
          <a:blip r:embed="rId3"/>
          <a:stretch>
            <a:fillRect/>
          </a:stretch>
        </p:blipFill>
        <p:spPr>
          <a:xfrm>
            <a:off x="2895600" y="2466794"/>
            <a:ext cx="3549002" cy="2406006"/>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1639F3F6-3064-AEA1-10DC-189E8550EFCE}"/>
              </a:ext>
            </a:extLst>
          </p:cNvPr>
          <p:cNvPicPr>
            <a:picLocks noChangeAspect="1"/>
          </p:cNvPicPr>
          <p:nvPr/>
        </p:nvPicPr>
        <p:blipFill>
          <a:blip r:embed="rId4"/>
          <a:srcRect b="-673"/>
          <a:stretch/>
        </p:blipFill>
        <p:spPr>
          <a:xfrm rot="16200000">
            <a:off x="4128090" y="-318092"/>
            <a:ext cx="1084022" cy="26346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Box 16">
            <a:extLst>
              <a:ext uri="{FF2B5EF4-FFF2-40B4-BE49-F238E27FC236}">
                <a16:creationId xmlns:a16="http://schemas.microsoft.com/office/drawing/2014/main" id="{31C96BFC-7646-54B6-D27E-F9BCFD34648D}"/>
              </a:ext>
            </a:extLst>
          </p:cNvPr>
          <p:cNvSpPr txBox="1"/>
          <p:nvPr/>
        </p:nvSpPr>
        <p:spPr>
          <a:xfrm>
            <a:off x="2895601" y="5844018"/>
            <a:ext cx="3549001" cy="548640"/>
          </a:xfrm>
          <a:prstGeom prst="rect">
            <a:avLst/>
          </a:prstGeom>
          <a:noFill/>
          <a:ln>
            <a:solidFill>
              <a:schemeClr val="tx1"/>
            </a:solidFill>
          </a:ln>
        </p:spPr>
        <p:txBody>
          <a:bodyPr wrap="square" rtlCol="0" anchor="ctr">
            <a:spAutoFit/>
          </a:bodyPr>
          <a:lstStyle/>
          <a:p>
            <a:pPr algn="ctr"/>
            <a:r>
              <a:rPr lang="en-US" dirty="0">
                <a:solidFill>
                  <a:srgbClr val="00B050"/>
                </a:solidFill>
              </a:rPr>
              <a:t>NOR</a:t>
            </a:r>
            <a:r>
              <a:rPr lang="en-US" dirty="0"/>
              <a:t> | </a:t>
            </a:r>
            <a:r>
              <a:rPr lang="en-US" b="1" dirty="0"/>
              <a:t>MINF</a:t>
            </a:r>
            <a:r>
              <a:rPr lang="en-US" dirty="0"/>
              <a:t> | </a:t>
            </a:r>
            <a:r>
              <a:rPr lang="en-US" b="1" dirty="0"/>
              <a:t>DCM</a:t>
            </a:r>
            <a:r>
              <a:rPr lang="en-US" dirty="0"/>
              <a:t> | </a:t>
            </a:r>
            <a:r>
              <a:rPr lang="en-US" b="1" dirty="0"/>
              <a:t>HCM</a:t>
            </a:r>
            <a:r>
              <a:rPr lang="en-US" dirty="0"/>
              <a:t> | </a:t>
            </a:r>
            <a:r>
              <a:rPr lang="en-US" b="1" dirty="0"/>
              <a:t>RV</a:t>
            </a:r>
            <a:endParaRPr lang="en-US" dirty="0"/>
          </a:p>
        </p:txBody>
      </p:sp>
      <p:cxnSp>
        <p:nvCxnSpPr>
          <p:cNvPr id="19" name="Straight Arrow Connector 18">
            <a:extLst>
              <a:ext uri="{FF2B5EF4-FFF2-40B4-BE49-F238E27FC236}">
                <a16:creationId xmlns:a16="http://schemas.microsoft.com/office/drawing/2014/main" id="{E894AF1C-F90B-2686-802A-A93A49096D05}"/>
              </a:ext>
            </a:extLst>
          </p:cNvPr>
          <p:cNvCxnSpPr>
            <a:cxnSpLocks/>
          </p:cNvCxnSpPr>
          <p:nvPr/>
        </p:nvCxnSpPr>
        <p:spPr>
          <a:xfrm>
            <a:off x="4670101" y="1676400"/>
            <a:ext cx="0" cy="53340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66DB6D4-CDBF-B9CC-D0E3-93D2B9A2EFD6}"/>
              </a:ext>
            </a:extLst>
          </p:cNvPr>
          <p:cNvCxnSpPr>
            <a:cxnSpLocks/>
          </p:cNvCxnSpPr>
          <p:nvPr/>
        </p:nvCxnSpPr>
        <p:spPr>
          <a:xfrm>
            <a:off x="4670102" y="5185038"/>
            <a:ext cx="0" cy="606162"/>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Heart organ with solid fill">
            <a:extLst>
              <a:ext uri="{FF2B5EF4-FFF2-40B4-BE49-F238E27FC236}">
                <a16:creationId xmlns:a16="http://schemas.microsoft.com/office/drawing/2014/main" id="{09080777-0B7B-5777-2682-C0FF39087A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62200" y="5882640"/>
            <a:ext cx="457200" cy="457200"/>
          </a:xfrm>
          <a:prstGeom prst="rect">
            <a:avLst/>
          </a:prstGeom>
        </p:spPr>
      </p:pic>
    </p:spTree>
    <p:extLst>
      <p:ext uri="{BB962C8B-B14F-4D97-AF65-F5344CB8AC3E}">
        <p14:creationId xmlns:p14="http://schemas.microsoft.com/office/powerpoint/2010/main" val="355686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par>
                          <p:cTn id="27" fill="hold">
                            <p:stCondLst>
                              <p:cond delay="0"/>
                            </p:stCondLst>
                            <p:childTnLst>
                              <p:par>
                                <p:cTn id="28" presetID="1" presetClass="entr" presetSubtype="0" fill="hold" grpId="0" nodeType="afterEffect">
                                  <p:stCondLst>
                                    <p:cond delay="200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55" presetClass="entr" presetSubtype="0" fill="hold" nodeType="clickEffect">
                                  <p:stCondLst>
                                    <p:cond delay="0"/>
                                  </p:stCondLst>
                                  <p:childTnLst>
                                    <p:set>
                                      <p:cBhvr>
                                        <p:cTn id="33" dur="1" fill="hold">
                                          <p:stCondLst>
                                            <p:cond delay="0"/>
                                          </p:stCondLst>
                                        </p:cTn>
                                        <p:tgtEl>
                                          <p:spTgt spid="6146"/>
                                        </p:tgtEl>
                                        <p:attrNameLst>
                                          <p:attrName>style.visibility</p:attrName>
                                        </p:attrNameLst>
                                      </p:cBhvr>
                                      <p:to>
                                        <p:strVal val="visible"/>
                                      </p:to>
                                    </p:set>
                                    <p:anim calcmode="lin" valueType="num">
                                      <p:cBhvr>
                                        <p:cTn id="34" dur="1000" fill="hold"/>
                                        <p:tgtEl>
                                          <p:spTgt spid="6146"/>
                                        </p:tgtEl>
                                        <p:attrNameLst>
                                          <p:attrName>ppt_w</p:attrName>
                                        </p:attrNameLst>
                                      </p:cBhvr>
                                      <p:tavLst>
                                        <p:tav tm="0">
                                          <p:val>
                                            <p:strVal val="#ppt_w*0.70"/>
                                          </p:val>
                                        </p:tav>
                                        <p:tav tm="100000">
                                          <p:val>
                                            <p:strVal val="#ppt_w"/>
                                          </p:val>
                                        </p:tav>
                                      </p:tavLst>
                                    </p:anim>
                                    <p:anim calcmode="lin" valueType="num">
                                      <p:cBhvr>
                                        <p:cTn id="35" dur="1000" fill="hold"/>
                                        <p:tgtEl>
                                          <p:spTgt spid="6146"/>
                                        </p:tgtEl>
                                        <p:attrNameLst>
                                          <p:attrName>ppt_h</p:attrName>
                                        </p:attrNameLst>
                                      </p:cBhvr>
                                      <p:tavLst>
                                        <p:tav tm="0">
                                          <p:val>
                                            <p:strVal val="#ppt_h"/>
                                          </p:val>
                                        </p:tav>
                                        <p:tav tm="100000">
                                          <p:val>
                                            <p:strVal val="#ppt_h"/>
                                          </p:val>
                                        </p:tav>
                                      </p:tavLst>
                                    </p:anim>
                                    <p:animEffect transition="in" filter="fade">
                                      <p:cBhvr>
                                        <p:cTn id="36" dur="1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1"/>
      <p:bldP spid="14" grpId="2"/>
      <p:bldP spid="16"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BBC19C1-54A1-246B-98DB-4DD7CAF59593}"/>
              </a:ext>
            </a:extLst>
          </p:cNvPr>
          <p:cNvSpPr>
            <a:spLocks noGrp="1"/>
          </p:cNvSpPr>
          <p:nvPr>
            <p:ph type="title"/>
          </p:nvPr>
        </p:nvSpPr>
        <p:spPr>
          <a:xfrm>
            <a:off x="533400" y="4267200"/>
            <a:ext cx="3412839" cy="1371600"/>
          </a:xfrm>
        </p:spPr>
        <p:txBody>
          <a:bodyPr>
            <a:normAutofit fontScale="90000"/>
          </a:bodyPr>
          <a:lstStyle/>
          <a:p>
            <a:pPr algn="ctr"/>
            <a:r>
              <a:rPr lang="en-US" dirty="0"/>
              <a:t>Frameworks</a:t>
            </a:r>
            <a:br>
              <a:rPr lang="en-US" dirty="0"/>
            </a:br>
            <a:r>
              <a:rPr lang="en-US" dirty="0"/>
              <a:t>&amp;</a:t>
            </a:r>
            <a:br>
              <a:rPr lang="en-US" dirty="0"/>
            </a:br>
            <a:r>
              <a:rPr lang="en-US" dirty="0"/>
              <a:t>Helpers </a:t>
            </a:r>
          </a:p>
        </p:txBody>
      </p:sp>
      <p:pic>
        <p:nvPicPr>
          <p:cNvPr id="6" name="Picture 2" descr="Reinventing the Wheel. When people talk about “reinventing the… | by Kim  Bellard | Tincture | Medium">
            <a:extLst>
              <a:ext uri="{FF2B5EF4-FFF2-40B4-BE49-F238E27FC236}">
                <a16:creationId xmlns:a16="http://schemas.microsoft.com/office/drawing/2014/main" id="{2E832426-69D4-49B1-18FE-0023007A4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154" r="4152" b="-1"/>
          <a:stretch/>
        </p:blipFill>
        <p:spPr bwMode="auto">
          <a:xfrm>
            <a:off x="762000" y="762000"/>
            <a:ext cx="3061268" cy="2990538"/>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1BCF262B-20C9-BBB9-B8E5-2B4AEA942860}"/>
              </a:ext>
            </a:extLst>
          </p:cNvPr>
          <p:cNvGrpSpPr/>
          <p:nvPr/>
        </p:nvGrpSpPr>
        <p:grpSpPr>
          <a:xfrm>
            <a:off x="7772400" y="914400"/>
            <a:ext cx="4645452" cy="4857329"/>
            <a:chOff x="7315200" y="1504530"/>
            <a:chExt cx="4645452" cy="4857329"/>
          </a:xfrm>
        </p:grpSpPr>
        <p:pic>
          <p:nvPicPr>
            <p:cNvPr id="9" name="Picture 2">
              <a:hlinkClick r:id="rId3"/>
              <a:extLst>
                <a:ext uri="{FF2B5EF4-FFF2-40B4-BE49-F238E27FC236}">
                  <a16:creationId xmlns:a16="http://schemas.microsoft.com/office/drawing/2014/main" id="{B893D5C7-3071-D02E-B081-D1817DAD78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7709" y="1504530"/>
              <a:ext cx="2835593" cy="901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E8082CB-3EC4-E657-B4C7-1D1DC383ECAF}"/>
                </a:ext>
              </a:extLst>
            </p:cNvPr>
            <p:cNvSpPr txBox="1"/>
            <p:nvPr/>
          </p:nvSpPr>
          <p:spPr>
            <a:xfrm>
              <a:off x="7987554" y="2481327"/>
              <a:ext cx="3205748" cy="784830"/>
            </a:xfrm>
            <a:prstGeom prst="rect">
              <a:avLst/>
            </a:prstGeom>
            <a:noFill/>
          </p:spPr>
          <p:txBody>
            <a:bodyPr wrap="square">
              <a:spAutoFit/>
            </a:bodyPr>
            <a:lstStyle/>
            <a:p>
              <a:pPr algn="r"/>
              <a:r>
                <a:rPr lang="en-US" sz="1500" dirty="0">
                  <a:solidFill>
                    <a:srgbClr val="5DC2B8"/>
                  </a:solidFill>
                </a:rPr>
                <a:t>Open-source framework built for accelerating research and clinical collaboration in Medical Imaging</a:t>
              </a:r>
              <a:endParaRPr lang="en-US" sz="1500" dirty="0"/>
            </a:p>
          </p:txBody>
        </p:sp>
        <p:graphicFrame>
          <p:nvGraphicFramePr>
            <p:cNvPr id="11" name="Diagram 10">
              <a:extLst>
                <a:ext uri="{FF2B5EF4-FFF2-40B4-BE49-F238E27FC236}">
                  <a16:creationId xmlns:a16="http://schemas.microsoft.com/office/drawing/2014/main" id="{52C94B3C-9413-7684-E1AB-459FB8311455}"/>
                </a:ext>
              </a:extLst>
            </p:cNvPr>
            <p:cNvGraphicFramePr/>
            <p:nvPr>
              <p:extLst>
                <p:ext uri="{D42A27DB-BD31-4B8C-83A1-F6EECF244321}">
                  <p14:modId xmlns:p14="http://schemas.microsoft.com/office/powerpoint/2010/main" val="2423476646"/>
                </p:ext>
              </p:extLst>
            </p:nvPr>
          </p:nvGraphicFramePr>
          <p:xfrm>
            <a:off x="7315200" y="3371321"/>
            <a:ext cx="4645452" cy="29905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grpSp>
        <p:nvGrpSpPr>
          <p:cNvPr id="12" name="Group 11">
            <a:extLst>
              <a:ext uri="{FF2B5EF4-FFF2-40B4-BE49-F238E27FC236}">
                <a16:creationId xmlns:a16="http://schemas.microsoft.com/office/drawing/2014/main" id="{D524C431-38D4-E4D0-D6AA-4E11E77F03DC}"/>
              </a:ext>
            </a:extLst>
          </p:cNvPr>
          <p:cNvGrpSpPr/>
          <p:nvPr/>
        </p:nvGrpSpPr>
        <p:grpSpPr>
          <a:xfrm>
            <a:off x="5166092" y="3487235"/>
            <a:ext cx="3087166" cy="1541965"/>
            <a:chOff x="1121846" y="2644109"/>
            <a:chExt cx="4288354" cy="2141929"/>
          </a:xfrm>
        </p:grpSpPr>
        <p:pic>
          <p:nvPicPr>
            <p:cNvPr id="13" name="Picture 25" descr="Animation showing how to convert standard training code to Lightning">
              <a:extLst>
                <a:ext uri="{FF2B5EF4-FFF2-40B4-BE49-F238E27FC236}">
                  <a16:creationId xmlns:a16="http://schemas.microsoft.com/office/drawing/2014/main" id="{F1E4196C-348E-197C-C019-ECC2FD0520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1846" y="3329784"/>
              <a:ext cx="4288354" cy="14562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4" name="Picture 29" descr="pytorch-lightning · PyPI">
              <a:extLst>
                <a:ext uri="{FF2B5EF4-FFF2-40B4-BE49-F238E27FC236}">
                  <a16:creationId xmlns:a16="http://schemas.microsoft.com/office/drawing/2014/main" id="{B9919B73-AE26-45DA-49FA-E2D83CA2390C}"/>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1846" y="2644109"/>
              <a:ext cx="3200400" cy="550162"/>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33" descr="PyTorch vs TensorFlow: Comparative Guide of AI Frameworks 2025">
            <a:extLst>
              <a:ext uri="{FF2B5EF4-FFF2-40B4-BE49-F238E27FC236}">
                <a16:creationId xmlns:a16="http://schemas.microsoft.com/office/drawing/2014/main" id="{DF2692B8-5083-1AF9-A12E-DFD5ABABAD0E}"/>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68154" y="2009690"/>
            <a:ext cx="2455826" cy="12279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B4F7412-F5AE-7DDE-433C-AF9770FD6B76}"/>
              </a:ext>
            </a:extLst>
          </p:cNvPr>
          <p:cNvPicPr>
            <a:picLocks noChangeAspect="1"/>
          </p:cNvPicPr>
          <p:nvPr/>
        </p:nvPicPr>
        <p:blipFill>
          <a:blip r:embed="rId13"/>
          <a:stretch>
            <a:fillRect/>
          </a:stretch>
        </p:blipFill>
        <p:spPr>
          <a:xfrm>
            <a:off x="5044177" y="1271092"/>
            <a:ext cx="1197933" cy="451276"/>
          </a:xfrm>
          <a:prstGeom prst="rect">
            <a:avLst/>
          </a:prstGeom>
        </p:spPr>
      </p:pic>
      <p:pic>
        <p:nvPicPr>
          <p:cNvPr id="22536" name="Picture 8" descr="Psychoinformatics – Software">
            <a:extLst>
              <a:ext uri="{FF2B5EF4-FFF2-40B4-BE49-F238E27FC236}">
                <a16:creationId xmlns:a16="http://schemas.microsoft.com/office/drawing/2014/main" id="{6CF28057-C2AA-0645-5ED6-9DDC175EF67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29400" y="1271092"/>
            <a:ext cx="1385558" cy="451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73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A9184-3F37-7303-98AE-504C9D952203}"/>
              </a:ext>
            </a:extLst>
          </p:cNvPr>
          <p:cNvSpPr>
            <a:spLocks noGrp="1"/>
          </p:cNvSpPr>
          <p:nvPr>
            <p:ph type="title"/>
          </p:nvPr>
        </p:nvSpPr>
        <p:spPr/>
        <p:txBody>
          <a:bodyPr/>
          <a:lstStyle/>
          <a:p>
            <a:r>
              <a:rPr lang="en-US" dirty="0"/>
              <a:t>Easily done! Or is it...</a:t>
            </a:r>
          </a:p>
        </p:txBody>
      </p:sp>
      <p:grpSp>
        <p:nvGrpSpPr>
          <p:cNvPr id="3" name="Group 2">
            <a:extLst>
              <a:ext uri="{FF2B5EF4-FFF2-40B4-BE49-F238E27FC236}">
                <a16:creationId xmlns:a16="http://schemas.microsoft.com/office/drawing/2014/main" id="{9FD9AECD-F0B7-170C-9DA3-AE1CDE05A7FA}"/>
              </a:ext>
            </a:extLst>
          </p:cNvPr>
          <p:cNvGrpSpPr/>
          <p:nvPr/>
        </p:nvGrpSpPr>
        <p:grpSpPr>
          <a:xfrm>
            <a:off x="8229600" y="1734421"/>
            <a:ext cx="3505200" cy="4971179"/>
            <a:chOff x="2362201" y="457200"/>
            <a:chExt cx="4194530" cy="5948807"/>
          </a:xfrm>
        </p:grpSpPr>
        <p:pic>
          <p:nvPicPr>
            <p:cNvPr id="4" name="Picture 3">
              <a:extLst>
                <a:ext uri="{FF2B5EF4-FFF2-40B4-BE49-F238E27FC236}">
                  <a16:creationId xmlns:a16="http://schemas.microsoft.com/office/drawing/2014/main" id="{D4BA5A81-39B7-C79D-DACE-FF72EAE7861C}"/>
                </a:ext>
              </a:extLst>
            </p:cNvPr>
            <p:cNvPicPr>
              <a:picLocks noChangeAspect="1"/>
            </p:cNvPicPr>
            <p:nvPr/>
          </p:nvPicPr>
          <p:blipFill>
            <a:blip r:embed="rId2"/>
            <a:stretch>
              <a:fillRect/>
            </a:stretch>
          </p:blipFill>
          <p:spPr>
            <a:xfrm>
              <a:off x="2895600" y="2466794"/>
              <a:ext cx="3549002" cy="2406006"/>
            </a:xfrm>
            <a:prstGeom prst="rect">
              <a:avLst/>
            </a:prstGeom>
            <a:ln w="2286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892E7708-B27D-3248-FE15-45B4977E54F5}"/>
                </a:ext>
              </a:extLst>
            </p:cNvPr>
            <p:cNvPicPr>
              <a:picLocks noChangeAspect="1"/>
            </p:cNvPicPr>
            <p:nvPr/>
          </p:nvPicPr>
          <p:blipFill>
            <a:blip r:embed="rId3"/>
            <a:srcRect b="-673"/>
            <a:stretch/>
          </p:blipFill>
          <p:spPr>
            <a:xfrm rot="16200000">
              <a:off x="4128090" y="-318092"/>
              <a:ext cx="1084022" cy="26346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0AE0C4C0-8EBA-3A63-7597-43FBFD14C0BD}"/>
                </a:ext>
              </a:extLst>
            </p:cNvPr>
            <p:cNvSpPr txBox="1"/>
            <p:nvPr/>
          </p:nvSpPr>
          <p:spPr>
            <a:xfrm>
              <a:off x="3007735" y="5941805"/>
              <a:ext cx="3548996" cy="405134"/>
            </a:xfrm>
            <a:prstGeom prst="rect">
              <a:avLst/>
            </a:prstGeom>
            <a:noFill/>
            <a:ln>
              <a:solidFill>
                <a:schemeClr val="tx1"/>
              </a:solidFill>
            </a:ln>
          </p:spPr>
          <p:txBody>
            <a:bodyPr wrap="square" rtlCol="0" anchor="ctr">
              <a:spAutoFit/>
            </a:bodyPr>
            <a:lstStyle/>
            <a:p>
              <a:pPr algn="ctr"/>
              <a:r>
                <a:rPr lang="en-US" sz="1600" dirty="0">
                  <a:solidFill>
                    <a:srgbClr val="00B050"/>
                  </a:solidFill>
                </a:rPr>
                <a:t>NOR</a:t>
              </a:r>
              <a:r>
                <a:rPr lang="en-US" sz="1600" dirty="0"/>
                <a:t> | </a:t>
              </a:r>
              <a:r>
                <a:rPr lang="en-US" sz="1600" b="1" dirty="0"/>
                <a:t>MINF</a:t>
              </a:r>
              <a:r>
                <a:rPr lang="en-US" sz="1600" dirty="0"/>
                <a:t> | </a:t>
              </a:r>
              <a:r>
                <a:rPr lang="en-US" sz="1600" b="1" dirty="0"/>
                <a:t>DCM</a:t>
              </a:r>
              <a:r>
                <a:rPr lang="en-US" sz="1600" dirty="0"/>
                <a:t> | </a:t>
              </a:r>
              <a:r>
                <a:rPr lang="en-US" sz="1600" b="1" dirty="0"/>
                <a:t>HCM</a:t>
              </a:r>
              <a:r>
                <a:rPr lang="en-US" sz="1600" dirty="0"/>
                <a:t> | </a:t>
              </a:r>
              <a:r>
                <a:rPr lang="en-US" sz="1600" b="1" dirty="0"/>
                <a:t>RV</a:t>
              </a:r>
              <a:endParaRPr lang="en-US" sz="1600" dirty="0"/>
            </a:p>
          </p:txBody>
        </p:sp>
        <p:cxnSp>
          <p:nvCxnSpPr>
            <p:cNvPr id="7" name="Straight Arrow Connector 6">
              <a:extLst>
                <a:ext uri="{FF2B5EF4-FFF2-40B4-BE49-F238E27FC236}">
                  <a16:creationId xmlns:a16="http://schemas.microsoft.com/office/drawing/2014/main" id="{0AB30858-DB01-0580-AE04-FDB9E8497365}"/>
                </a:ext>
              </a:extLst>
            </p:cNvPr>
            <p:cNvCxnSpPr>
              <a:cxnSpLocks/>
            </p:cNvCxnSpPr>
            <p:nvPr/>
          </p:nvCxnSpPr>
          <p:spPr>
            <a:xfrm>
              <a:off x="4670101" y="1676400"/>
              <a:ext cx="0" cy="53340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881421F-4D20-0EFD-9AB7-DEED7158644F}"/>
                </a:ext>
              </a:extLst>
            </p:cNvPr>
            <p:cNvCxnSpPr>
              <a:cxnSpLocks/>
            </p:cNvCxnSpPr>
            <p:nvPr/>
          </p:nvCxnSpPr>
          <p:spPr>
            <a:xfrm>
              <a:off x="4670102" y="5185038"/>
              <a:ext cx="0" cy="606162"/>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9" name="Graphic 8" descr="Heart organ with solid fill">
              <a:extLst>
                <a:ext uri="{FF2B5EF4-FFF2-40B4-BE49-F238E27FC236}">
                  <a16:creationId xmlns:a16="http://schemas.microsoft.com/office/drawing/2014/main" id="{43C8ED27-9384-5F0E-051E-C020E6AAD2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62201" y="5851658"/>
              <a:ext cx="554349" cy="554349"/>
            </a:xfrm>
            <a:prstGeom prst="rect">
              <a:avLst/>
            </a:prstGeom>
          </p:spPr>
        </p:pic>
      </p:grpSp>
      <p:sp>
        <p:nvSpPr>
          <p:cNvPr id="11" name="Content Placeholder 2">
            <a:extLst>
              <a:ext uri="{FF2B5EF4-FFF2-40B4-BE49-F238E27FC236}">
                <a16:creationId xmlns:a16="http://schemas.microsoft.com/office/drawing/2014/main" id="{AE7FEBA6-D040-673F-31E2-5726B1ECF616}"/>
              </a:ext>
            </a:extLst>
          </p:cNvPr>
          <p:cNvSpPr txBox="1">
            <a:spLocks/>
          </p:cNvSpPr>
          <p:nvPr/>
        </p:nvSpPr>
        <p:spPr>
          <a:xfrm>
            <a:off x="1066799" y="1828799"/>
            <a:ext cx="5867393" cy="4827440"/>
          </a:xfrm>
          <a:prstGeom prst="rect">
            <a:avLst/>
          </a:prstGeom>
        </p:spPr>
        <p:txBody>
          <a:bodyPr/>
          <a:lstStyle>
            <a:lvl1pPr marL="228600" indent="-228600" algn="l" defTabSz="914400" rtl="0" eaLnBrk="1" latinLnBrk="0" hangingPunct="1">
              <a:lnSpc>
                <a:spcPct val="90000"/>
              </a:lnSpc>
              <a:spcBef>
                <a:spcPts val="1800"/>
              </a:spcBef>
              <a:buSzPct val="100000"/>
              <a:buFont typeface="Courier New" panose="02070309020205020404" pitchFamily="49" charset="0"/>
              <a:buChar char="o"/>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Courier New" panose="02070309020205020404" pitchFamily="49" charset="0"/>
              <a:buChar char="o"/>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Courier New" panose="02070309020205020404" pitchFamily="49" charset="0"/>
              <a:buChar char="o"/>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Courier New" panose="02070309020205020404" pitchFamily="49" charset="0"/>
              <a:buChar char="o"/>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dirty="0"/>
              <a:t>Just load the data, scale it and dump it into the model...</a:t>
            </a:r>
          </a:p>
          <a:p>
            <a:r>
              <a:rPr lang="en-US" dirty="0"/>
              <a:t>Training:</a:t>
            </a:r>
          </a:p>
          <a:p>
            <a:pPr lvl="1"/>
            <a:r>
              <a:rPr lang="en-US" dirty="0" err="1"/>
              <a:t>PyTorch</a:t>
            </a:r>
            <a:r>
              <a:rPr lang="en-US" dirty="0"/>
              <a:t> Lightning</a:t>
            </a:r>
          </a:p>
          <a:p>
            <a:pPr lvl="1"/>
            <a:r>
              <a:rPr lang="en-US" dirty="0"/>
              <a:t>Stratified 80/20 train-</a:t>
            </a:r>
            <a:r>
              <a:rPr lang="en-US" dirty="0" err="1"/>
              <a:t>val</a:t>
            </a:r>
            <a:r>
              <a:rPr lang="en-US" dirty="0"/>
              <a:t>-split</a:t>
            </a:r>
          </a:p>
          <a:p>
            <a:pPr lvl="1"/>
            <a:r>
              <a:rPr lang="en-US" dirty="0"/>
              <a:t>CNN (3D-ResNet18) </a:t>
            </a:r>
          </a:p>
          <a:p>
            <a:pPr lvl="1"/>
            <a:r>
              <a:rPr lang="en-US" dirty="0" err="1"/>
              <a:t>CrossEntropy</a:t>
            </a:r>
            <a:r>
              <a:rPr lang="en-US" dirty="0"/>
              <a:t>-Loss </a:t>
            </a:r>
          </a:p>
          <a:p>
            <a:pPr lvl="1"/>
            <a:r>
              <a:rPr lang="en-US" dirty="0" err="1"/>
              <a:t>AdamW</a:t>
            </a:r>
            <a:r>
              <a:rPr lang="en-US" dirty="0"/>
              <a:t> Optimizer</a:t>
            </a:r>
          </a:p>
          <a:p>
            <a:pPr lvl="1"/>
            <a:r>
              <a:rPr lang="en-US" dirty="0"/>
              <a:t>Batch Size 8</a:t>
            </a:r>
          </a:p>
          <a:p>
            <a:r>
              <a:rPr lang="en-US" dirty="0">
                <a:sym typeface="Wingdings" pitchFamily="2" charset="2"/>
              </a:rPr>
              <a:t>Results:</a:t>
            </a:r>
          </a:p>
          <a:p>
            <a:pPr lvl="1"/>
            <a:r>
              <a:rPr lang="en-US" sz="2000" dirty="0">
                <a:sym typeface="Wingdings" pitchFamily="2" charset="2"/>
              </a:rPr>
              <a:t>F1-Score: </a:t>
            </a:r>
            <a:r>
              <a:rPr lang="en-US" sz="2000" dirty="0">
                <a:solidFill>
                  <a:srgbClr val="C00000"/>
                </a:solidFill>
                <a:sym typeface="Wingdings" pitchFamily="2" charset="2"/>
              </a:rPr>
              <a:t>0.4  </a:t>
            </a:r>
            <a:r>
              <a:rPr lang="en-US" sz="2400" b="1" dirty="0"/>
              <a:t>😭</a:t>
            </a:r>
            <a:endParaRPr lang="en-US" dirty="0">
              <a:solidFill>
                <a:srgbClr val="C00000"/>
              </a:solidFill>
              <a:sym typeface="Wingdings" pitchFamily="2" charset="2"/>
            </a:endParaRPr>
          </a:p>
        </p:txBody>
      </p:sp>
    </p:spTree>
    <p:extLst>
      <p:ext uri="{BB962C8B-B14F-4D97-AF65-F5344CB8AC3E}">
        <p14:creationId xmlns:p14="http://schemas.microsoft.com/office/powerpoint/2010/main" val="300322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791F2-84B3-CEE3-721F-8F68F92BC0EE}"/>
              </a:ext>
            </a:extLst>
          </p:cNvPr>
          <p:cNvSpPr>
            <a:spLocks noGrp="1"/>
          </p:cNvSpPr>
          <p:nvPr>
            <p:ph type="title"/>
          </p:nvPr>
        </p:nvSpPr>
        <p:spPr/>
        <p:txBody>
          <a:bodyPr/>
          <a:lstStyle/>
          <a:p>
            <a:r>
              <a:rPr lang="en-US" dirty="0"/>
              <a:t>Let’s have another look at the data</a:t>
            </a:r>
          </a:p>
        </p:txBody>
      </p:sp>
      <p:pic>
        <p:nvPicPr>
          <p:cNvPr id="4" name="Picture 3" descr="A screenshot of a computer screen&#10;&#10;AI-generated content may be incorrect.">
            <a:extLst>
              <a:ext uri="{FF2B5EF4-FFF2-40B4-BE49-F238E27FC236}">
                <a16:creationId xmlns:a16="http://schemas.microsoft.com/office/drawing/2014/main" id="{BB9EC494-A027-1AE4-E062-E020752E6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374673"/>
            <a:ext cx="5626100" cy="6384107"/>
          </a:xfrm>
          <a:prstGeom prst="rect">
            <a:avLst/>
          </a:prstGeom>
        </p:spPr>
      </p:pic>
      <p:sp>
        <p:nvSpPr>
          <p:cNvPr id="6" name="Content Placeholder 2">
            <a:extLst>
              <a:ext uri="{FF2B5EF4-FFF2-40B4-BE49-F238E27FC236}">
                <a16:creationId xmlns:a16="http://schemas.microsoft.com/office/drawing/2014/main" id="{403D7868-3F2E-1CC8-DD0C-A00B762E8614}"/>
              </a:ext>
            </a:extLst>
          </p:cNvPr>
          <p:cNvSpPr txBox="1">
            <a:spLocks/>
          </p:cNvSpPr>
          <p:nvPr/>
        </p:nvSpPr>
        <p:spPr>
          <a:xfrm>
            <a:off x="1066799" y="1828799"/>
            <a:ext cx="5867393" cy="4827440"/>
          </a:xfrm>
          <a:prstGeom prst="rect">
            <a:avLst/>
          </a:prstGeom>
        </p:spPr>
        <p:txBody>
          <a:bodyPr/>
          <a:lstStyle>
            <a:lvl1pPr marL="228600" indent="-228600" algn="l" defTabSz="914400" rtl="0" eaLnBrk="1" latinLnBrk="0" hangingPunct="1">
              <a:lnSpc>
                <a:spcPct val="90000"/>
              </a:lnSpc>
              <a:spcBef>
                <a:spcPts val="1800"/>
              </a:spcBef>
              <a:buSzPct val="100000"/>
              <a:buFont typeface="Courier New" panose="02070309020205020404" pitchFamily="49" charset="0"/>
              <a:buChar char="o"/>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Courier New" panose="02070309020205020404" pitchFamily="49" charset="0"/>
              <a:buChar char="o"/>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Courier New" panose="02070309020205020404" pitchFamily="49" charset="0"/>
              <a:buChar char="o"/>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Courier New" panose="02070309020205020404" pitchFamily="49" charset="0"/>
              <a:buChar char="o"/>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dirty="0"/>
              <a:t>Problems:</a:t>
            </a:r>
          </a:p>
          <a:p>
            <a:r>
              <a:rPr lang="en-US" dirty="0"/>
              <a:t>Different intensities</a:t>
            </a:r>
          </a:p>
          <a:p>
            <a:r>
              <a:rPr lang="en-US" dirty="0"/>
              <a:t>Different orientation (wrong meta)</a:t>
            </a:r>
          </a:p>
          <a:p>
            <a:r>
              <a:rPr lang="en-US" dirty="0"/>
              <a:t>Heart is small part of the picture</a:t>
            </a:r>
          </a:p>
          <a:p>
            <a:endParaRPr lang="en-US" dirty="0"/>
          </a:p>
          <a:p>
            <a:pPr marL="0" indent="0">
              <a:buNone/>
            </a:pPr>
            <a:r>
              <a:rPr lang="en-US" dirty="0">
                <a:sym typeface="Wingdings" pitchFamily="2" charset="2"/>
              </a:rPr>
              <a:t> </a:t>
            </a:r>
            <a:r>
              <a:rPr lang="en-US" dirty="0"/>
              <a:t>Preprocessing is mandatory!</a:t>
            </a:r>
          </a:p>
          <a:p>
            <a:endParaRPr lang="en-US" dirty="0">
              <a:sym typeface="Wingdings" pitchFamily="2" charset="2"/>
            </a:endParaRPr>
          </a:p>
        </p:txBody>
      </p:sp>
    </p:spTree>
    <p:extLst>
      <p:ext uri="{BB962C8B-B14F-4D97-AF65-F5344CB8AC3E}">
        <p14:creationId xmlns:p14="http://schemas.microsoft.com/office/powerpoint/2010/main" val="301880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A654B-9E7F-1482-59A7-650AAAEEE664}"/>
              </a:ext>
            </a:extLst>
          </p:cNvPr>
          <p:cNvSpPr>
            <a:spLocks noGrp="1"/>
          </p:cNvSpPr>
          <p:nvPr>
            <p:ph type="title"/>
          </p:nvPr>
        </p:nvSpPr>
        <p:spPr/>
        <p:txBody>
          <a:bodyPr/>
          <a:lstStyle/>
          <a:p>
            <a:r>
              <a:rPr lang="en-US" dirty="0"/>
              <a:t>Intensity normalization</a:t>
            </a:r>
          </a:p>
        </p:txBody>
      </p:sp>
      <p:pic>
        <p:nvPicPr>
          <p:cNvPr id="4" name="Picture 3" descr="A screenshot of a computer generated image&#10;&#10;AI-generated content may be incorrect.">
            <a:extLst>
              <a:ext uri="{FF2B5EF4-FFF2-40B4-BE49-F238E27FC236}">
                <a16:creationId xmlns:a16="http://schemas.microsoft.com/office/drawing/2014/main" id="{B1DF19BE-44A1-2618-C38A-F3B8477C10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0200"/>
            <a:ext cx="8850010" cy="5257800"/>
          </a:xfrm>
          <a:prstGeom prst="rect">
            <a:avLst/>
          </a:prstGeom>
        </p:spPr>
      </p:pic>
      <p:sp>
        <p:nvSpPr>
          <p:cNvPr id="5" name="Content Placeholder 2">
            <a:extLst>
              <a:ext uri="{FF2B5EF4-FFF2-40B4-BE49-F238E27FC236}">
                <a16:creationId xmlns:a16="http://schemas.microsoft.com/office/drawing/2014/main" id="{F078F427-9D2E-D7E2-1392-79F70AD40C34}"/>
              </a:ext>
            </a:extLst>
          </p:cNvPr>
          <p:cNvSpPr txBox="1">
            <a:spLocks/>
          </p:cNvSpPr>
          <p:nvPr/>
        </p:nvSpPr>
        <p:spPr>
          <a:xfrm>
            <a:off x="9031141" y="1815380"/>
            <a:ext cx="3160859" cy="4827440"/>
          </a:xfrm>
          <a:prstGeom prst="rect">
            <a:avLst/>
          </a:prstGeom>
        </p:spPr>
        <p:txBody>
          <a:bodyPr/>
          <a:lstStyle>
            <a:lvl1pPr marL="228600" indent="-228600" algn="l" defTabSz="914400" rtl="0" eaLnBrk="1" latinLnBrk="0" hangingPunct="1">
              <a:lnSpc>
                <a:spcPct val="90000"/>
              </a:lnSpc>
              <a:spcBef>
                <a:spcPts val="1800"/>
              </a:spcBef>
              <a:buSzPct val="100000"/>
              <a:buFont typeface="Courier New" panose="02070309020205020404" pitchFamily="49" charset="0"/>
              <a:buChar char="o"/>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Courier New" panose="02070309020205020404" pitchFamily="49" charset="0"/>
              <a:buChar char="o"/>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Courier New" panose="02070309020205020404" pitchFamily="49" charset="0"/>
              <a:buChar char="o"/>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Courier New" panose="02070309020205020404" pitchFamily="49" charset="0"/>
              <a:buChar char="o"/>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000" dirty="0"/>
              <a:t>Problems:</a:t>
            </a:r>
          </a:p>
          <a:p>
            <a:r>
              <a:rPr lang="en-US" sz="2000" dirty="0"/>
              <a:t>Completely different scales between patients</a:t>
            </a:r>
          </a:p>
          <a:p>
            <a:r>
              <a:rPr lang="en-US" sz="2000" dirty="0"/>
              <a:t>Artefacts / Reflections</a:t>
            </a:r>
          </a:p>
          <a:p>
            <a:endParaRPr lang="en-US" sz="2000" dirty="0"/>
          </a:p>
          <a:p>
            <a:pPr marL="0" indent="0">
              <a:buNone/>
            </a:pPr>
            <a:r>
              <a:rPr lang="en-US" sz="2000" dirty="0">
                <a:sym typeface="Wingdings" pitchFamily="2" charset="2"/>
              </a:rPr>
              <a:t> Clip outliers and scale intensity linearly</a:t>
            </a:r>
            <a:endParaRPr lang="en-US" sz="2000" dirty="0"/>
          </a:p>
        </p:txBody>
      </p:sp>
    </p:spTree>
    <p:extLst>
      <p:ext uri="{BB962C8B-B14F-4D97-AF65-F5344CB8AC3E}">
        <p14:creationId xmlns:p14="http://schemas.microsoft.com/office/powerpoint/2010/main" val="108638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8414C-7536-AF22-38A8-36F05F5F69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1517A6-D5B6-0184-FF60-6BC120605233}"/>
              </a:ext>
            </a:extLst>
          </p:cNvPr>
          <p:cNvSpPr>
            <a:spLocks noGrp="1"/>
          </p:cNvSpPr>
          <p:nvPr>
            <p:ph type="title"/>
          </p:nvPr>
        </p:nvSpPr>
        <p:spPr/>
        <p:txBody>
          <a:bodyPr/>
          <a:lstStyle/>
          <a:p>
            <a:r>
              <a:rPr lang="en-US" dirty="0"/>
              <a:t>Intensity normalization</a:t>
            </a:r>
          </a:p>
        </p:txBody>
      </p:sp>
      <p:pic>
        <p:nvPicPr>
          <p:cNvPr id="4" name="Picture 3">
            <a:extLst>
              <a:ext uri="{FF2B5EF4-FFF2-40B4-BE49-F238E27FC236}">
                <a16:creationId xmlns:a16="http://schemas.microsoft.com/office/drawing/2014/main" id="{AC5EAD61-C4F0-850C-04E3-8BB600B164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096" y="1600200"/>
            <a:ext cx="8815818" cy="5257800"/>
          </a:xfrm>
          <a:prstGeom prst="rect">
            <a:avLst/>
          </a:prstGeom>
        </p:spPr>
      </p:pic>
      <p:sp>
        <p:nvSpPr>
          <p:cNvPr id="5" name="Content Placeholder 2">
            <a:extLst>
              <a:ext uri="{FF2B5EF4-FFF2-40B4-BE49-F238E27FC236}">
                <a16:creationId xmlns:a16="http://schemas.microsoft.com/office/drawing/2014/main" id="{944DA2E2-9A89-EC35-22C5-2D8D50D80CEA}"/>
              </a:ext>
            </a:extLst>
          </p:cNvPr>
          <p:cNvSpPr txBox="1">
            <a:spLocks/>
          </p:cNvSpPr>
          <p:nvPr/>
        </p:nvSpPr>
        <p:spPr>
          <a:xfrm>
            <a:off x="9031141" y="1815380"/>
            <a:ext cx="3160859" cy="4827440"/>
          </a:xfrm>
          <a:prstGeom prst="rect">
            <a:avLst/>
          </a:prstGeom>
        </p:spPr>
        <p:txBody>
          <a:bodyPr/>
          <a:lstStyle>
            <a:lvl1pPr marL="228600" indent="-228600" algn="l" defTabSz="914400" rtl="0" eaLnBrk="1" latinLnBrk="0" hangingPunct="1">
              <a:lnSpc>
                <a:spcPct val="90000"/>
              </a:lnSpc>
              <a:spcBef>
                <a:spcPts val="1800"/>
              </a:spcBef>
              <a:buSzPct val="100000"/>
              <a:buFont typeface="Courier New" panose="02070309020205020404" pitchFamily="49" charset="0"/>
              <a:buChar char="o"/>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Courier New" panose="02070309020205020404" pitchFamily="49" charset="0"/>
              <a:buChar char="o"/>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Courier New" panose="02070309020205020404" pitchFamily="49" charset="0"/>
              <a:buChar char="o"/>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Courier New" panose="02070309020205020404" pitchFamily="49" charset="0"/>
              <a:buChar char="o"/>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000" dirty="0"/>
              <a:t>Result:</a:t>
            </a:r>
          </a:p>
          <a:p>
            <a:r>
              <a:rPr lang="en-US" sz="2000" dirty="0"/>
              <a:t>Much better!</a:t>
            </a:r>
          </a:p>
          <a:p>
            <a:pPr marL="0" indent="0">
              <a:buNone/>
            </a:pPr>
            <a:r>
              <a:rPr lang="en-US" sz="2000" dirty="0"/>
              <a:t>Further problems?</a:t>
            </a:r>
          </a:p>
          <a:p>
            <a:r>
              <a:rPr lang="en-US" sz="2000" dirty="0"/>
              <a:t>Different contrast</a:t>
            </a:r>
          </a:p>
          <a:p>
            <a:pPr marL="0" indent="0">
              <a:buNone/>
            </a:pPr>
            <a:r>
              <a:rPr lang="en-US" sz="2000" dirty="0">
                <a:sym typeface="Wingdings" pitchFamily="2" charset="2"/>
              </a:rPr>
              <a:t> Histogram normalization</a:t>
            </a:r>
            <a:endParaRPr lang="en-US" sz="2000" dirty="0"/>
          </a:p>
        </p:txBody>
      </p:sp>
    </p:spTree>
    <p:extLst>
      <p:ext uri="{BB962C8B-B14F-4D97-AF65-F5344CB8AC3E}">
        <p14:creationId xmlns:p14="http://schemas.microsoft.com/office/powerpoint/2010/main" val="2226512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5950D-7092-BF3A-AB5F-B8FE89FD02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7A5930-7B8C-D780-B779-025D67C876D2}"/>
              </a:ext>
            </a:extLst>
          </p:cNvPr>
          <p:cNvSpPr>
            <a:spLocks noGrp="1"/>
          </p:cNvSpPr>
          <p:nvPr>
            <p:ph type="title"/>
          </p:nvPr>
        </p:nvSpPr>
        <p:spPr/>
        <p:txBody>
          <a:bodyPr/>
          <a:lstStyle/>
          <a:p>
            <a:r>
              <a:rPr lang="en-US" dirty="0"/>
              <a:t>Intensity normalization</a:t>
            </a:r>
          </a:p>
        </p:txBody>
      </p:sp>
      <p:pic>
        <p:nvPicPr>
          <p:cNvPr id="4" name="Picture 3">
            <a:extLst>
              <a:ext uri="{FF2B5EF4-FFF2-40B4-BE49-F238E27FC236}">
                <a16:creationId xmlns:a16="http://schemas.microsoft.com/office/drawing/2014/main" id="{5047A208-FD34-575F-F11F-1756CE7852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096" y="1600200"/>
            <a:ext cx="8815818" cy="5257800"/>
          </a:xfrm>
          <a:prstGeom prst="rect">
            <a:avLst/>
          </a:prstGeom>
        </p:spPr>
      </p:pic>
      <p:sp>
        <p:nvSpPr>
          <p:cNvPr id="5" name="Content Placeholder 2">
            <a:extLst>
              <a:ext uri="{FF2B5EF4-FFF2-40B4-BE49-F238E27FC236}">
                <a16:creationId xmlns:a16="http://schemas.microsoft.com/office/drawing/2014/main" id="{99E95353-67A4-BCB1-E7E9-70E2ABD9F441}"/>
              </a:ext>
            </a:extLst>
          </p:cNvPr>
          <p:cNvSpPr txBox="1">
            <a:spLocks/>
          </p:cNvSpPr>
          <p:nvPr/>
        </p:nvSpPr>
        <p:spPr>
          <a:xfrm>
            <a:off x="9031141" y="1815380"/>
            <a:ext cx="3160859" cy="4827440"/>
          </a:xfrm>
          <a:prstGeom prst="rect">
            <a:avLst/>
          </a:prstGeom>
        </p:spPr>
        <p:txBody>
          <a:bodyPr/>
          <a:lstStyle>
            <a:lvl1pPr marL="228600" indent="-228600" algn="l" defTabSz="914400" rtl="0" eaLnBrk="1" latinLnBrk="0" hangingPunct="1">
              <a:lnSpc>
                <a:spcPct val="90000"/>
              </a:lnSpc>
              <a:spcBef>
                <a:spcPts val="1800"/>
              </a:spcBef>
              <a:buSzPct val="100000"/>
              <a:buFont typeface="Courier New" panose="02070309020205020404" pitchFamily="49" charset="0"/>
              <a:buChar char="o"/>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Courier New" panose="02070309020205020404" pitchFamily="49" charset="0"/>
              <a:buChar char="o"/>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Courier New" panose="02070309020205020404" pitchFamily="49" charset="0"/>
              <a:buChar char="o"/>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Courier New" panose="02070309020205020404" pitchFamily="49" charset="0"/>
              <a:buChar char="o"/>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sz="2000" dirty="0"/>
              <a:t>Adaptive histogram normalization (CLAHE algorithm)</a:t>
            </a:r>
          </a:p>
          <a:p>
            <a:r>
              <a:rPr lang="en-US" sz="2000" dirty="0"/>
              <a:t>Better contrast</a:t>
            </a:r>
          </a:p>
          <a:p>
            <a:r>
              <a:rPr lang="en-US" sz="2000" dirty="0"/>
              <a:t>Less difference between subjects</a:t>
            </a:r>
          </a:p>
        </p:txBody>
      </p:sp>
    </p:spTree>
    <p:extLst>
      <p:ext uri="{BB962C8B-B14F-4D97-AF65-F5344CB8AC3E}">
        <p14:creationId xmlns:p14="http://schemas.microsoft.com/office/powerpoint/2010/main" val="29090345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66800" y="1828799"/>
                <a:ext cx="10287000" cy="4572001"/>
              </a:xfrm>
            </p:spPr>
            <p:txBody>
              <a:bodyPr>
                <a:normAutofit lnSpcReduction="10000"/>
              </a:bodyPr>
              <a:lstStyle/>
              <a:p>
                <a:r>
                  <a:rPr lang="en-US" b="1" dirty="0">
                    <a:solidFill>
                      <a:srgbClr val="B82D2F"/>
                    </a:solidFill>
                  </a:rPr>
                  <a:t>Task</a:t>
                </a:r>
                <a:br>
                  <a:rPr lang="en-US" b="1" dirty="0"/>
                </a:br>
                <a:r>
                  <a:rPr lang="en-US" dirty="0"/>
                  <a:t>Multi-classification deep learning or radiomics model to predict the category of heart disease using two frames of cardiac MRI</a:t>
                </a:r>
              </a:p>
              <a:p>
                <a:r>
                  <a:rPr lang="en-US" b="1" dirty="0">
                    <a:solidFill>
                      <a:srgbClr val="B82D2F"/>
                    </a:solidFill>
                  </a:rPr>
                  <a:t>Dataset</a:t>
                </a:r>
                <a:endParaRPr lang="en-US" dirty="0"/>
              </a:p>
              <a:p>
                <a:pPr lvl="1"/>
                <a:r>
                  <a:rPr lang="en-US" dirty="0"/>
                  <a:t>Shuffled version of the Automated Cardiac Diagnosis Challenge</a:t>
                </a:r>
              </a:p>
              <a:p>
                <a:pPr lvl="1"/>
                <a:r>
                  <a:rPr lang="en-US" dirty="0"/>
                  <a:t>150 MRI exams from patients (100 train + 50 test)</a:t>
                </a:r>
              </a:p>
              <a:p>
                <a:pPr lvl="1"/>
                <a:r>
                  <a:rPr lang="en-US" dirty="0"/>
                  <a:t>MRI data (3D-voxel intensity) for two cardiac phases: diastolic and systolic</a:t>
                </a:r>
              </a:p>
              <a:p>
                <a:pPr lvl="1"/>
                <a:r>
                  <a:rPr lang="en-US" dirty="0"/>
                  <a:t>Segmentation masks for region of interest (ROI)</a:t>
                </a:r>
              </a:p>
              <a:p>
                <a:pPr lvl="1"/>
                <a:r>
                  <a:rPr lang="en-US" dirty="0"/>
                  <a:t>5 different classes</a:t>
                </a:r>
              </a:p>
              <a:p>
                <a:r>
                  <a:rPr lang="en-US" dirty="0">
                    <a:solidFill>
                      <a:srgbClr val="B82D2F"/>
                    </a:solidFill>
                  </a:rPr>
                  <a:t>Evaluation</a:t>
                </a:r>
                <a:endParaRPr lang="en-US" dirty="0"/>
              </a:p>
              <a:p>
                <a:pPr lvl="1"/>
                <a:r>
                  <a:rPr lang="en-US" dirty="0"/>
                  <a:t>Mean F1-Score	</a:t>
                </a:r>
                <a14:m>
                  <m:oMath xmlns:m="http://schemas.openxmlformats.org/officeDocument/2006/math">
                    <m:r>
                      <a:rPr lang="de-DE" b="0" i="1" smtClean="0">
                        <a:latin typeface="Cambria Math" panose="02040503050406030204" pitchFamily="18" charset="0"/>
                      </a:rPr>
                      <m:t>𝐹</m:t>
                    </m:r>
                    <m:r>
                      <a:rPr lang="de-DE" b="0" i="1" smtClean="0">
                        <a:latin typeface="Cambria Math" panose="02040503050406030204" pitchFamily="18" charset="0"/>
                      </a:rPr>
                      <m:t>1= </m:t>
                    </m:r>
                    <m:f>
                      <m:fPr>
                        <m:ctrlPr>
                          <a:rPr lang="de-DE" b="0" i="1" smtClean="0">
                            <a:latin typeface="Cambria Math" panose="02040503050406030204" pitchFamily="18" charset="0"/>
                          </a:rPr>
                        </m:ctrlPr>
                      </m:fPr>
                      <m:num>
                        <m:r>
                          <a:rPr lang="de-DE" b="0" i="1" smtClean="0">
                            <a:latin typeface="Cambria Math" panose="02040503050406030204" pitchFamily="18" charset="0"/>
                          </a:rPr>
                          <m:t>2 </m:t>
                        </m:r>
                        <m:r>
                          <a:rPr lang="de-DE" b="0" i="1" smtClean="0">
                            <a:latin typeface="Cambria Math" panose="02040503050406030204" pitchFamily="18" charset="0"/>
                          </a:rPr>
                          <m:t>𝑥</m:t>
                        </m:r>
                        <m:r>
                          <a:rPr lang="de-DE" b="0" i="1" smtClean="0">
                            <a:latin typeface="Cambria Math" panose="02040503050406030204" pitchFamily="18" charset="0"/>
                          </a:rPr>
                          <m:t> </m:t>
                        </m:r>
                        <m:r>
                          <a:rPr lang="de-DE" b="0" i="1" smtClean="0">
                            <a:latin typeface="Cambria Math" panose="02040503050406030204" pitchFamily="18" charset="0"/>
                          </a:rPr>
                          <m:t>𝑃𝑟𝑒𝑐𝑖𝑠𝑖𝑜𝑛</m:t>
                        </m:r>
                        <m:r>
                          <a:rPr lang="de-DE" b="0" i="1" smtClean="0">
                            <a:latin typeface="Cambria Math" panose="02040503050406030204" pitchFamily="18" charset="0"/>
                          </a:rPr>
                          <m:t> </m:t>
                        </m:r>
                        <m:r>
                          <a:rPr lang="de-DE" b="0" i="1" smtClean="0">
                            <a:latin typeface="Cambria Math" panose="02040503050406030204" pitchFamily="18" charset="0"/>
                          </a:rPr>
                          <m:t>𝑥</m:t>
                        </m:r>
                        <m:r>
                          <a:rPr lang="de-DE" b="0" i="1" smtClean="0">
                            <a:latin typeface="Cambria Math" panose="02040503050406030204" pitchFamily="18" charset="0"/>
                          </a:rPr>
                          <m:t> </m:t>
                        </m:r>
                        <m:r>
                          <a:rPr lang="de-DE" b="0" i="1" smtClean="0">
                            <a:latin typeface="Cambria Math" panose="02040503050406030204" pitchFamily="18" charset="0"/>
                          </a:rPr>
                          <m:t>𝑅𝑒𝑐𝑎𝑙𝑙</m:t>
                        </m:r>
                      </m:num>
                      <m:den>
                        <m:r>
                          <a:rPr lang="de-DE" b="0" i="1" smtClean="0">
                            <a:latin typeface="Cambria Math" panose="02040503050406030204" pitchFamily="18" charset="0"/>
                          </a:rPr>
                          <m:t>𝑃𝑟𝑒𝑐𝑖𝑠𝑖𝑜𝑛</m:t>
                        </m:r>
                        <m:r>
                          <a:rPr lang="de-DE" b="0" i="1" smtClean="0">
                            <a:latin typeface="Cambria Math" panose="02040503050406030204" pitchFamily="18" charset="0"/>
                          </a:rPr>
                          <m:t>+</m:t>
                        </m:r>
                        <m:r>
                          <a:rPr lang="de-DE" b="0" i="1" smtClean="0">
                            <a:latin typeface="Cambria Math" panose="02040503050406030204" pitchFamily="18" charset="0"/>
                          </a:rPr>
                          <m:t>𝑅𝑒𝑐𝑎𝑙𝑙</m:t>
                        </m:r>
                      </m:den>
                    </m:f>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66800" y="1828799"/>
                <a:ext cx="10287000" cy="4572001"/>
              </a:xfrm>
              <a:blipFill>
                <a:blip r:embed="rId2"/>
                <a:stretch>
                  <a:fillRect l="-863" t="-2770"/>
                </a:stretch>
              </a:blipFill>
            </p:spPr>
            <p:txBody>
              <a:bodyPr/>
              <a:lstStyle/>
              <a:p>
                <a:r>
                  <a:rPr lang="en-US">
                    <a:noFill/>
                  </a:rPr>
                  <a:t> </a:t>
                </a:r>
              </a:p>
            </p:txBody>
          </p:sp>
        </mc:Fallback>
      </mc:AlternateContent>
      <p:pic>
        <p:nvPicPr>
          <p:cNvPr id="5124" name="Picture 4" descr="ACDC Rock Band Logo Digital Download, Instant Download, svg, dxf, eps &amp; png  Dateien enthalten - Etsy.de">
            <a:extLst>
              <a:ext uri="{FF2B5EF4-FFF2-40B4-BE49-F238E27FC236}">
                <a16:creationId xmlns:a16="http://schemas.microsoft.com/office/drawing/2014/main" id="{53AA7643-99EB-596D-BE4D-AAFB75B8C5F6}"/>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3334" b="23333"/>
          <a:stretch/>
        </p:blipFill>
        <p:spPr bwMode="auto">
          <a:xfrm>
            <a:off x="9331037" y="3295073"/>
            <a:ext cx="692727" cy="3694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body&#10;&#10;AI-generated content may be incorrect.">
            <a:extLst>
              <a:ext uri="{FF2B5EF4-FFF2-40B4-BE49-F238E27FC236}">
                <a16:creationId xmlns:a16="http://schemas.microsoft.com/office/drawing/2014/main" id="{7F1E38F0-6693-5A34-CD7F-E698A68C44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0" y="4572000"/>
            <a:ext cx="3048000" cy="2286000"/>
          </a:xfrm>
          <a:prstGeom prst="rect">
            <a:avLst/>
          </a:prstGeom>
        </p:spPr>
      </p:pic>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9" presetClass="entr" presetSubtype="10"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anim calcmode="lin" valueType="num">
                                      <p:cBhvr>
                                        <p:cTn id="13" dur="2000" fill="hold"/>
                                        <p:tgtEl>
                                          <p:spTgt spid="5124"/>
                                        </p:tgtEl>
                                        <p:attrNameLst>
                                          <p:attrName>ppt_w</p:attrName>
                                        </p:attrNameLst>
                                      </p:cBhvr>
                                      <p:tavLst>
                                        <p:tav tm="0" fmla="#ppt_w*sin(2.5*pi*$)">
                                          <p:val>
                                            <p:fltVal val="0"/>
                                          </p:val>
                                        </p:tav>
                                        <p:tav tm="100000">
                                          <p:val>
                                            <p:fltVal val="1"/>
                                          </p:val>
                                        </p:tav>
                                      </p:tavLst>
                                    </p:anim>
                                    <p:anim calcmode="lin" valueType="num">
                                      <p:cBhvr>
                                        <p:cTn id="14" dur="2000" fill="hold"/>
                                        <p:tgtEl>
                                          <p:spTgt spid="512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461B0-D45A-DC1D-2666-D4D76E13EBA6}"/>
              </a:ext>
            </a:extLst>
          </p:cNvPr>
          <p:cNvSpPr>
            <a:spLocks noGrp="1"/>
          </p:cNvSpPr>
          <p:nvPr>
            <p:ph type="title"/>
          </p:nvPr>
        </p:nvSpPr>
        <p:spPr/>
        <p:txBody>
          <a:bodyPr/>
          <a:lstStyle/>
          <a:p>
            <a:r>
              <a:rPr lang="en-US" dirty="0"/>
              <a:t>Different Orientation</a:t>
            </a:r>
          </a:p>
        </p:txBody>
      </p:sp>
      <p:pic>
        <p:nvPicPr>
          <p:cNvPr id="3" name="Picture 2" descr="A screenshot of a computer screen&#10;&#10;AI-generated content may be incorrect.">
            <a:extLst>
              <a:ext uri="{FF2B5EF4-FFF2-40B4-BE49-F238E27FC236}">
                <a16:creationId xmlns:a16="http://schemas.microsoft.com/office/drawing/2014/main" id="{B2A65E2F-FC4B-2EC1-3104-CFCD7A497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919850"/>
            <a:ext cx="11468991" cy="2431425"/>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3573F8C4-479C-22E6-28F0-B7E66108E61A}"/>
              </a:ext>
            </a:extLst>
          </p:cNvPr>
          <p:cNvSpPr txBox="1"/>
          <p:nvPr/>
        </p:nvSpPr>
        <p:spPr>
          <a:xfrm>
            <a:off x="838200" y="2122542"/>
            <a:ext cx="9906000"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Normally orientation is given in meta data</a:t>
            </a:r>
          </a:p>
          <a:p>
            <a:pPr marL="285750" indent="-285750">
              <a:buFont typeface="Arial" panose="020B0604020202020204" pitchFamily="34" charset="0"/>
              <a:buChar char="•"/>
            </a:pPr>
            <a:r>
              <a:rPr lang="en-US" sz="2000" dirty="0"/>
              <a:t>Wrong meta data in some samples</a:t>
            </a:r>
          </a:p>
          <a:p>
            <a:pPr marL="285750" indent="-285750">
              <a:buFont typeface="Arial" panose="020B0604020202020204" pitchFamily="34" charset="0"/>
              <a:buChar char="•"/>
            </a:pPr>
            <a:r>
              <a:rPr lang="en-US" sz="2000" dirty="0"/>
              <a:t>Ratio is unambiguous</a:t>
            </a:r>
          </a:p>
          <a:p>
            <a:pPr marL="285750" indent="-285750">
              <a:buFont typeface="Arial" panose="020B0604020202020204" pitchFamily="34" charset="0"/>
              <a:buChar char="•"/>
            </a:pPr>
            <a:endParaRPr lang="en-US" sz="2000" dirty="0"/>
          </a:p>
          <a:p>
            <a:r>
              <a:rPr lang="en-US" sz="2000" dirty="0">
                <a:sym typeface="Wingdings" pitchFamily="2" charset="2"/>
              </a:rPr>
              <a:t> </a:t>
            </a:r>
            <a:r>
              <a:rPr lang="en-US" sz="2000" dirty="0"/>
              <a:t>Solution use OpenCV to detect rotation of the heart (using the segmentation mask)</a:t>
            </a:r>
          </a:p>
        </p:txBody>
      </p:sp>
    </p:spTree>
    <p:extLst>
      <p:ext uri="{BB962C8B-B14F-4D97-AF65-F5344CB8AC3E}">
        <p14:creationId xmlns:p14="http://schemas.microsoft.com/office/powerpoint/2010/main" val="66183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1CEC3-0607-E539-9445-5142219F8CB5}"/>
              </a:ext>
            </a:extLst>
          </p:cNvPr>
          <p:cNvSpPr>
            <a:spLocks noGrp="1"/>
          </p:cNvSpPr>
          <p:nvPr>
            <p:ph type="title"/>
          </p:nvPr>
        </p:nvSpPr>
        <p:spPr/>
        <p:txBody>
          <a:bodyPr/>
          <a:lstStyle/>
          <a:p>
            <a:r>
              <a:rPr lang="en-US" dirty="0"/>
              <a:t>Cropping and masking</a:t>
            </a:r>
          </a:p>
        </p:txBody>
      </p:sp>
      <p:sp>
        <p:nvSpPr>
          <p:cNvPr id="3" name="Content Placeholder 2">
            <a:extLst>
              <a:ext uri="{FF2B5EF4-FFF2-40B4-BE49-F238E27FC236}">
                <a16:creationId xmlns:a16="http://schemas.microsoft.com/office/drawing/2014/main" id="{CC8A3624-3623-A960-DE65-B3443C702208}"/>
              </a:ext>
            </a:extLst>
          </p:cNvPr>
          <p:cNvSpPr>
            <a:spLocks noGrp="1"/>
          </p:cNvSpPr>
          <p:nvPr>
            <p:ph idx="1"/>
          </p:nvPr>
        </p:nvSpPr>
        <p:spPr>
          <a:xfrm>
            <a:off x="1202738" y="1812325"/>
            <a:ext cx="4572000" cy="4572001"/>
          </a:xfrm>
        </p:spPr>
        <p:txBody>
          <a:bodyPr>
            <a:normAutofit/>
          </a:bodyPr>
          <a:lstStyle/>
          <a:p>
            <a:pPr marL="0" indent="0">
              <a:buNone/>
            </a:pPr>
            <a:r>
              <a:rPr lang="en-US" dirty="0"/>
              <a:t>Options:</a:t>
            </a:r>
          </a:p>
          <a:p>
            <a:r>
              <a:rPr lang="en-US" sz="2000" dirty="0"/>
              <a:t>Crop images to ROI area (bounding box around mask)</a:t>
            </a:r>
          </a:p>
          <a:p>
            <a:r>
              <a:rPr lang="en-US" sz="2000" dirty="0"/>
              <a:t>Use the segmentations to mask the intensity</a:t>
            </a:r>
          </a:p>
          <a:p>
            <a:r>
              <a:rPr lang="en-US" sz="2000" dirty="0"/>
              <a:t>Use the separate labels to mask different parts of the input</a:t>
            </a:r>
          </a:p>
          <a:p>
            <a:endParaRPr lang="en-US" sz="2000" dirty="0"/>
          </a:p>
        </p:txBody>
      </p:sp>
      <p:pic>
        <p:nvPicPr>
          <p:cNvPr id="3074" name="Picture 2">
            <a:extLst>
              <a:ext uri="{FF2B5EF4-FFF2-40B4-BE49-F238E27FC236}">
                <a16:creationId xmlns:a16="http://schemas.microsoft.com/office/drawing/2014/main" id="{4EEDA16C-1E32-E469-90DC-632D1ABEE9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6384785" y="1889680"/>
            <a:ext cx="3209228" cy="43048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DE6336A-6112-09DD-AA00-C31A10C7DB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161"/>
          <a:stretch/>
        </p:blipFill>
        <p:spPr bwMode="auto">
          <a:xfrm>
            <a:off x="9829800" y="1841009"/>
            <a:ext cx="1929653" cy="217616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555663B1-9407-3DD8-96FA-EA7387DD5208}"/>
              </a:ext>
            </a:extLst>
          </p:cNvPr>
          <p:cNvGrpSpPr/>
          <p:nvPr/>
        </p:nvGrpSpPr>
        <p:grpSpPr>
          <a:xfrm>
            <a:off x="1066800" y="4787156"/>
            <a:ext cx="5023401" cy="1886248"/>
            <a:chOff x="293982" y="4114799"/>
            <a:chExt cx="3855742" cy="1447801"/>
          </a:xfrm>
        </p:grpSpPr>
        <p:pic>
          <p:nvPicPr>
            <p:cNvPr id="6" name="Picture 5">
              <a:extLst>
                <a:ext uri="{FF2B5EF4-FFF2-40B4-BE49-F238E27FC236}">
                  <a16:creationId xmlns:a16="http://schemas.microsoft.com/office/drawing/2014/main" id="{4AAE3A54-10BF-319A-714E-DC17B9CAC566}"/>
                </a:ext>
              </a:extLst>
            </p:cNvPr>
            <p:cNvPicPr>
              <a:picLocks noChangeAspect="1"/>
            </p:cNvPicPr>
            <p:nvPr/>
          </p:nvPicPr>
          <p:blipFill>
            <a:blip r:embed="rId4"/>
            <a:stretch>
              <a:fillRect/>
            </a:stretch>
          </p:blipFill>
          <p:spPr>
            <a:xfrm>
              <a:off x="293982" y="4114799"/>
              <a:ext cx="1306218" cy="1439778"/>
            </a:xfrm>
            <a:prstGeom prst="rect">
              <a:avLst/>
            </a:prstGeom>
          </p:spPr>
        </p:pic>
        <p:pic>
          <p:nvPicPr>
            <p:cNvPr id="7" name="Picture 6">
              <a:extLst>
                <a:ext uri="{FF2B5EF4-FFF2-40B4-BE49-F238E27FC236}">
                  <a16:creationId xmlns:a16="http://schemas.microsoft.com/office/drawing/2014/main" id="{14A92375-4BF7-A9B6-6C8B-28CCC589D513}"/>
                </a:ext>
              </a:extLst>
            </p:cNvPr>
            <p:cNvPicPr>
              <a:picLocks noChangeAspect="1"/>
            </p:cNvPicPr>
            <p:nvPr/>
          </p:nvPicPr>
          <p:blipFill>
            <a:blip r:embed="rId5"/>
            <a:stretch>
              <a:fillRect/>
            </a:stretch>
          </p:blipFill>
          <p:spPr>
            <a:xfrm>
              <a:off x="1562746" y="4127373"/>
              <a:ext cx="1306218" cy="1414629"/>
            </a:xfrm>
            <a:prstGeom prst="rect">
              <a:avLst/>
            </a:prstGeom>
          </p:spPr>
        </p:pic>
        <p:pic>
          <p:nvPicPr>
            <p:cNvPr id="8" name="Picture 7">
              <a:extLst>
                <a:ext uri="{FF2B5EF4-FFF2-40B4-BE49-F238E27FC236}">
                  <a16:creationId xmlns:a16="http://schemas.microsoft.com/office/drawing/2014/main" id="{7750AEC1-DF21-ADF5-7F26-E56FC0FF46BE}"/>
                </a:ext>
              </a:extLst>
            </p:cNvPr>
            <p:cNvPicPr>
              <a:picLocks noChangeAspect="1"/>
            </p:cNvPicPr>
            <p:nvPr/>
          </p:nvPicPr>
          <p:blipFill>
            <a:blip r:embed="rId6"/>
            <a:stretch>
              <a:fillRect/>
            </a:stretch>
          </p:blipFill>
          <p:spPr>
            <a:xfrm>
              <a:off x="2843505" y="4142912"/>
              <a:ext cx="1306219" cy="1419688"/>
            </a:xfrm>
            <a:prstGeom prst="rect">
              <a:avLst/>
            </a:prstGeom>
          </p:spPr>
        </p:pic>
      </p:grpSp>
      <p:grpSp>
        <p:nvGrpSpPr>
          <p:cNvPr id="13" name="Group 12">
            <a:extLst>
              <a:ext uri="{FF2B5EF4-FFF2-40B4-BE49-F238E27FC236}">
                <a16:creationId xmlns:a16="http://schemas.microsoft.com/office/drawing/2014/main" id="{3EBBB7FE-00F0-928A-1E46-537F5324F642}"/>
              </a:ext>
            </a:extLst>
          </p:cNvPr>
          <p:cNvGrpSpPr/>
          <p:nvPr/>
        </p:nvGrpSpPr>
        <p:grpSpPr>
          <a:xfrm>
            <a:off x="9829800" y="4098325"/>
            <a:ext cx="2017932" cy="2176167"/>
            <a:chOff x="9997232" y="1679031"/>
            <a:chExt cx="2194768" cy="2366870"/>
          </a:xfrm>
        </p:grpSpPr>
        <p:sp>
          <p:nvSpPr>
            <p:cNvPr id="12" name="Rectangle 11">
              <a:extLst>
                <a:ext uri="{FF2B5EF4-FFF2-40B4-BE49-F238E27FC236}">
                  <a16:creationId xmlns:a16="http://schemas.microsoft.com/office/drawing/2014/main" id="{6696331E-2A91-516A-7F06-773E27185547}"/>
                </a:ext>
              </a:extLst>
            </p:cNvPr>
            <p:cNvSpPr/>
            <p:nvPr/>
          </p:nvSpPr>
          <p:spPr>
            <a:xfrm>
              <a:off x="10001308" y="1786233"/>
              <a:ext cx="2190692" cy="217273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a:extLst>
                <a:ext uri="{FF2B5EF4-FFF2-40B4-BE49-F238E27FC236}">
                  <a16:creationId xmlns:a16="http://schemas.microsoft.com/office/drawing/2014/main" id="{C0FC92AF-06A6-1E3C-BC59-DB5C8853995D}"/>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351" b="95572" l="3659" r="46240">
                          <a14:foregroundMark x1="14939" y1="46679" x2="14939" y2="46679"/>
                          <a14:foregroundMark x1="10061" y1="70849" x2="25102" y2="41144"/>
                          <a14:foregroundMark x1="21240" y1="22694" x2="32114" y2="10886"/>
                          <a14:foregroundMark x1="32114" y1="10886" x2="44614" y2="14760"/>
                          <a14:foregroundMark x1="44614" y1="14760" x2="44309" y2="37454"/>
                          <a14:foregroundMark x1="44309" y1="37454" x2="36280" y2="55720"/>
                          <a14:foregroundMark x1="36280" y1="55720" x2="35874" y2="56273"/>
                          <a14:foregroundMark x1="38008" y1="49262" x2="39634" y2="28044"/>
                          <a14:foregroundMark x1="39634" y1="28044" x2="30589" y2="42251"/>
                          <a14:foregroundMark x1="30589" y1="42251" x2="29980" y2="44834"/>
                          <a14:foregroundMark x1="40041" y1="32288" x2="39329" y2="47417"/>
                          <a14:foregroundMark x1="3455" y1="36716" x2="3760" y2="60148"/>
                          <a14:foregroundMark x1="3760" y1="60148" x2="7927" y2="80074"/>
                          <a14:foregroundMark x1="7927" y1="80074" x2="19309" y2="87638"/>
                          <a14:foregroundMark x1="19309" y1="87638" x2="25711" y2="80996"/>
                          <a14:foregroundMark x1="33130" y1="59410" x2="22459" y2="52399"/>
                          <a14:foregroundMark x1="22459" y1="52399" x2="22256" y2="44280"/>
                          <a14:foregroundMark x1="21545" y1="43542" x2="21936" y2="10690"/>
                          <a14:foregroundMark x1="22398" y1="9724" x2="25711" y2="7565"/>
                          <a14:foregroundMark x1="4472" y1="21402" x2="15566" y2="14174"/>
                          <a14:foregroundMark x1="28862" y1="5535" x2="39736" y2="10701"/>
                          <a14:foregroundMark x1="39736" y1="10701" x2="42886" y2="22140"/>
                          <a14:foregroundMark x1="34451" y1="53690" x2="45528" y2="48524"/>
                          <a14:foregroundMark x1="45528" y1="48524" x2="45630" y2="47970"/>
                          <a14:foregroundMark x1="18089" y1="91697" x2="38008" y2="65129"/>
                          <a14:foregroundMark x1="38008" y1="65129" x2="38618" y2="63838"/>
                          <a14:foregroundMark x1="19380" y1="91280" x2="41260" y2="58487"/>
                          <a14:foregroundMark x1="41260" y1="58487" x2="44614" y2="49262"/>
                          <a14:foregroundMark x1="36585" y1="13838" x2="43699" y2="31734"/>
                          <a14:foregroundMark x1="43699" y1="31734" x2="44207" y2="39852"/>
                          <a14:foregroundMark x1="46341" y1="41697" x2="44614" y2="19557"/>
                          <a14:foregroundMark x1="44614" y1="19557" x2="42175" y2="12546"/>
                          <a14:foregroundMark x1="17785" y1="18819" x2="27439" y2="6642"/>
                          <a14:foregroundMark x1="27439" y1="6642" x2="38720" y2="7749"/>
                          <a14:foregroundMark x1="38720" y1="7749" x2="47256" y2="21956"/>
                          <a14:foregroundMark x1="47256" y1="21956" x2="46037" y2="43542"/>
                          <a14:foregroundMark x1="46037" y1="43542" x2="30589" y2="74170"/>
                          <a14:foregroundMark x1="30589" y1="74170" x2="15244" y2="95572"/>
                          <a14:backgroundMark x1="7622" y1="10701" x2="19817" y2="4244"/>
                          <a14:backgroundMark x1="11789" y1="9963" x2="20224" y2="6827"/>
                          <a14:backgroundMark x1="4878" y1="18266" x2="21240" y2="6273"/>
                          <a14:backgroundMark x1="15650" y1="13838" x2="22256" y2="4982"/>
                          <a14:backgroundMark x1="15650" y1="15129" x2="22967" y2="7565"/>
                          <a14:backgroundMark x1="17073" y1="94834" x2="22967" y2="91697"/>
                          <a14:backgroundMark x1="2744" y1="91697" x2="305" y2="82288"/>
                          <a14:backgroundMark x1="4167" y1="91144" x2="1321" y2="84686"/>
                        </a14:backgroundRemoval>
                      </a14:imgEffect>
                    </a14:imgLayer>
                  </a14:imgProps>
                </a:ext>
                <a:ext uri="{28A0092B-C50C-407E-A947-70E740481C1C}">
                  <a14:useLocalDpi xmlns:a14="http://schemas.microsoft.com/office/drawing/2010/main" val="0"/>
                </a:ext>
              </a:extLst>
            </a:blip>
            <a:srcRect r="51161"/>
            <a:stretch/>
          </p:blipFill>
          <p:spPr bwMode="auto">
            <a:xfrm>
              <a:off x="9997232" y="1679031"/>
              <a:ext cx="2098753" cy="236687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256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43FF0-33D0-2F2A-F6AD-E7A1CD0DE1A8}"/>
              </a:ext>
            </a:extLst>
          </p:cNvPr>
          <p:cNvSpPr>
            <a:spLocks noGrp="1"/>
          </p:cNvSpPr>
          <p:nvPr>
            <p:ph type="title"/>
          </p:nvPr>
        </p:nvSpPr>
        <p:spPr/>
        <p:txBody>
          <a:bodyPr/>
          <a:lstStyle/>
          <a:p>
            <a:r>
              <a:rPr lang="en-US" dirty="0"/>
              <a:t>First results</a:t>
            </a:r>
          </a:p>
        </p:txBody>
      </p:sp>
      <p:sp>
        <p:nvSpPr>
          <p:cNvPr id="3" name="Content Placeholder 2">
            <a:extLst>
              <a:ext uri="{FF2B5EF4-FFF2-40B4-BE49-F238E27FC236}">
                <a16:creationId xmlns:a16="http://schemas.microsoft.com/office/drawing/2014/main" id="{0FF3BD50-ABBF-940B-3607-77C70659F691}"/>
              </a:ext>
            </a:extLst>
          </p:cNvPr>
          <p:cNvSpPr>
            <a:spLocks noGrp="1"/>
          </p:cNvSpPr>
          <p:nvPr>
            <p:ph idx="1"/>
          </p:nvPr>
        </p:nvSpPr>
        <p:spPr>
          <a:xfrm>
            <a:off x="1066800" y="1828799"/>
            <a:ext cx="4572000" cy="4572001"/>
          </a:xfrm>
        </p:spPr>
        <p:txBody>
          <a:bodyPr/>
          <a:lstStyle/>
          <a:p>
            <a:r>
              <a:rPr lang="en-US" dirty="0"/>
              <a:t>CNN trained with </a:t>
            </a:r>
            <a:r>
              <a:rPr lang="en-US" dirty="0" err="1"/>
              <a:t>CrossEntropy</a:t>
            </a:r>
            <a:r>
              <a:rPr lang="en-US" dirty="0"/>
              <a:t> using </a:t>
            </a:r>
            <a:r>
              <a:rPr lang="en-US" dirty="0" err="1"/>
              <a:t>PyTorch</a:t>
            </a:r>
            <a:r>
              <a:rPr lang="en-US" dirty="0"/>
              <a:t> Lightning</a:t>
            </a:r>
          </a:p>
          <a:p>
            <a:r>
              <a:rPr lang="en-US" dirty="0"/>
              <a:t>3D-ResNet18</a:t>
            </a:r>
          </a:p>
          <a:p>
            <a:pPr>
              <a:buFont typeface="Wingdings" pitchFamily="2" charset="2"/>
              <a:buChar char="è"/>
            </a:pPr>
            <a:r>
              <a:rPr lang="en-US" dirty="0">
                <a:sym typeface="Wingdings" pitchFamily="2" charset="2"/>
              </a:rPr>
              <a:t>F1-Score: 0.7 - 0.8 </a:t>
            </a:r>
            <a:r>
              <a:rPr lang="en-US" dirty="0">
                <a:solidFill>
                  <a:schemeClr val="tx1">
                    <a:lumMod val="50000"/>
                    <a:lumOff val="50000"/>
                  </a:schemeClr>
                </a:solidFill>
                <a:sym typeface="Wingdings" pitchFamily="2" charset="2"/>
              </a:rPr>
              <a:t>(on valid)</a:t>
            </a:r>
          </a:p>
          <a:p>
            <a:pPr>
              <a:buFont typeface="Wingdings" pitchFamily="2" charset="2"/>
              <a:buChar char="è"/>
            </a:pPr>
            <a:endParaRPr lang="en-US" dirty="0">
              <a:sym typeface="Wingdings" pitchFamily="2" charset="2"/>
            </a:endParaRPr>
          </a:p>
          <a:p>
            <a:pPr marL="228600" lvl="1" indent="0">
              <a:buNone/>
            </a:pPr>
            <a:r>
              <a:rPr lang="en-US" dirty="0">
                <a:sym typeface="Wingdings" pitchFamily="2" charset="2"/>
              </a:rPr>
              <a:t>What seemed to help:</a:t>
            </a:r>
          </a:p>
          <a:p>
            <a:pPr lvl="2"/>
            <a:r>
              <a:rPr lang="en-US" dirty="0">
                <a:sym typeface="Wingdings" pitchFamily="2" charset="2"/>
              </a:rPr>
              <a:t>Intensity normalization </a:t>
            </a:r>
          </a:p>
          <a:p>
            <a:pPr lvl="2"/>
            <a:r>
              <a:rPr lang="en-US" dirty="0">
                <a:sym typeface="Wingdings" pitchFamily="2" charset="2"/>
              </a:rPr>
              <a:t>Cropping</a:t>
            </a:r>
          </a:p>
          <a:p>
            <a:pPr lvl="2"/>
            <a:r>
              <a:rPr lang="en-US" dirty="0">
                <a:sym typeface="Wingdings" pitchFamily="2" charset="2"/>
              </a:rPr>
              <a:t>Masking intensity</a:t>
            </a:r>
          </a:p>
          <a:p>
            <a:pPr lvl="2"/>
            <a:r>
              <a:rPr lang="en-US" dirty="0">
                <a:sym typeface="Wingdings" pitchFamily="2" charset="2"/>
              </a:rPr>
              <a:t>Bigger batches / Gradient accumulation</a:t>
            </a:r>
          </a:p>
          <a:p>
            <a:pPr lvl="1">
              <a:buFontTx/>
              <a:buChar char="-"/>
            </a:pPr>
            <a:endParaRPr lang="en-US" dirty="0">
              <a:sym typeface="Wingdings" pitchFamily="2" charset="2"/>
            </a:endParaRPr>
          </a:p>
        </p:txBody>
      </p:sp>
      <p:pic>
        <p:nvPicPr>
          <p:cNvPr id="5" name="Picture 4">
            <a:extLst>
              <a:ext uri="{FF2B5EF4-FFF2-40B4-BE49-F238E27FC236}">
                <a16:creationId xmlns:a16="http://schemas.microsoft.com/office/drawing/2014/main" id="{FF28C217-B6F7-14EE-2A01-A6D5CC055BF7}"/>
              </a:ext>
            </a:extLst>
          </p:cNvPr>
          <p:cNvPicPr>
            <a:picLocks noChangeAspect="1"/>
          </p:cNvPicPr>
          <p:nvPr/>
        </p:nvPicPr>
        <p:blipFill>
          <a:blip r:embed="rId2"/>
          <a:srcRect r="4644"/>
          <a:stretch/>
        </p:blipFill>
        <p:spPr>
          <a:xfrm>
            <a:off x="5867400" y="1981200"/>
            <a:ext cx="6213160" cy="4572001"/>
          </a:xfrm>
          <a:prstGeom prst="rect">
            <a:avLst/>
          </a:prstGeom>
        </p:spPr>
      </p:pic>
    </p:spTree>
    <p:extLst>
      <p:ext uri="{BB962C8B-B14F-4D97-AF65-F5344CB8AC3E}">
        <p14:creationId xmlns:p14="http://schemas.microsoft.com/office/powerpoint/2010/main" val="367983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BFC8C-189D-61C3-A330-1CD394ADB7A0}"/>
              </a:ext>
            </a:extLst>
          </p:cNvPr>
          <p:cNvSpPr/>
          <p:nvPr/>
        </p:nvSpPr>
        <p:spPr>
          <a:xfrm>
            <a:off x="9993" y="1524001"/>
            <a:ext cx="12182007" cy="5334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47" name="Title 1">
            <a:extLst>
              <a:ext uri="{FF2B5EF4-FFF2-40B4-BE49-F238E27FC236}">
                <a16:creationId xmlns:a16="http://schemas.microsoft.com/office/drawing/2014/main" id="{1EABF782-ED24-16D6-170D-64180225DE33}"/>
              </a:ext>
            </a:extLst>
          </p:cNvPr>
          <p:cNvSpPr>
            <a:spLocks noGrp="1"/>
          </p:cNvSpPr>
          <p:nvPr>
            <p:ph type="title"/>
          </p:nvPr>
        </p:nvSpPr>
        <p:spPr>
          <a:xfrm>
            <a:off x="1066800" y="99220"/>
            <a:ext cx="10058400" cy="1325563"/>
          </a:xfrm>
        </p:spPr>
        <p:txBody>
          <a:bodyPr/>
          <a:lstStyle/>
          <a:p>
            <a:r>
              <a:rPr lang="en-US" dirty="0"/>
              <a:t>Frameworks and other resources</a:t>
            </a:r>
          </a:p>
        </p:txBody>
      </p:sp>
      <p:pic>
        <p:nvPicPr>
          <p:cNvPr id="10242" name="Picture 2" descr="Standing On the Shoulders of Giants">
            <a:extLst>
              <a:ext uri="{FF2B5EF4-FFF2-40B4-BE49-F238E27FC236}">
                <a16:creationId xmlns:a16="http://schemas.microsoft.com/office/drawing/2014/main" id="{674E612A-16DE-E5C7-673A-E4DDF95820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6" r="-1"/>
          <a:stretch/>
        </p:blipFill>
        <p:spPr bwMode="auto">
          <a:xfrm>
            <a:off x="76200" y="1828800"/>
            <a:ext cx="12039600" cy="473336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07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25F20-0AC5-882C-0FCA-E3A05B350C1F}"/>
              </a:ext>
            </a:extLst>
          </p:cNvPr>
          <p:cNvSpPr>
            <a:spLocks noGrp="1"/>
          </p:cNvSpPr>
          <p:nvPr>
            <p:ph type="title"/>
          </p:nvPr>
        </p:nvSpPr>
        <p:spPr/>
        <p:txBody>
          <a:bodyPr/>
          <a:lstStyle/>
          <a:p>
            <a:r>
              <a:rPr lang="en-US" dirty="0"/>
              <a:t>Pretrained models?</a:t>
            </a:r>
          </a:p>
        </p:txBody>
      </p:sp>
      <p:sp>
        <p:nvSpPr>
          <p:cNvPr id="3" name="Content Placeholder 2">
            <a:extLst>
              <a:ext uri="{FF2B5EF4-FFF2-40B4-BE49-F238E27FC236}">
                <a16:creationId xmlns:a16="http://schemas.microsoft.com/office/drawing/2014/main" id="{6B06BB77-8B49-346C-E2C6-17F6D310D67E}"/>
              </a:ext>
            </a:extLst>
          </p:cNvPr>
          <p:cNvSpPr>
            <a:spLocks noGrp="1"/>
          </p:cNvSpPr>
          <p:nvPr>
            <p:ph idx="1"/>
          </p:nvPr>
        </p:nvSpPr>
        <p:spPr>
          <a:xfrm>
            <a:off x="1066800" y="1828799"/>
            <a:ext cx="6629400" cy="4572001"/>
          </a:xfrm>
        </p:spPr>
        <p:txBody>
          <a:bodyPr>
            <a:normAutofit/>
          </a:bodyPr>
          <a:lstStyle/>
          <a:p>
            <a:r>
              <a:rPr lang="en-US" dirty="0"/>
              <a:t>Med3D: Transfer Learning for 3D Medical Image Analysis </a:t>
            </a:r>
          </a:p>
          <a:p>
            <a:pPr lvl="1"/>
            <a:r>
              <a:rPr lang="en-US" dirty="0"/>
              <a:t>Chen et al. (2009)</a:t>
            </a:r>
          </a:p>
          <a:p>
            <a:pPr lvl="1"/>
            <a:r>
              <a:rPr lang="en-US" dirty="0"/>
              <a:t>Dataset with diverse modalities, target organs, and pathologies (MRI &amp; CT)</a:t>
            </a:r>
          </a:p>
          <a:p>
            <a:pPr lvl="1"/>
            <a:r>
              <a:rPr lang="en-US" dirty="0"/>
              <a:t>A series of 3D-ResNet pre-trained models</a:t>
            </a:r>
          </a:p>
          <a:p>
            <a:pPr lvl="1"/>
            <a:endParaRPr lang="en-US" dirty="0"/>
          </a:p>
          <a:p>
            <a:r>
              <a:rPr lang="en-US" dirty="0"/>
              <a:t>First results were not that great... F1: ~0.5-0.6</a:t>
            </a:r>
          </a:p>
          <a:p>
            <a:pPr lvl="1"/>
            <a:r>
              <a:rPr lang="en-US" dirty="0"/>
              <a:t>Potential problems: </a:t>
            </a:r>
          </a:p>
          <a:p>
            <a:pPr lvl="2"/>
            <a:r>
              <a:rPr lang="en-US" dirty="0"/>
              <a:t>Different normalization</a:t>
            </a:r>
          </a:p>
          <a:p>
            <a:pPr lvl="2"/>
            <a:r>
              <a:rPr lang="en-US" dirty="0"/>
              <a:t>Domain shift</a:t>
            </a:r>
          </a:p>
          <a:p>
            <a:pPr lvl="2"/>
            <a:r>
              <a:rPr lang="en-US" dirty="0"/>
              <a:t>Finetuning settings (frozen layers, LR, etc.)</a:t>
            </a:r>
          </a:p>
        </p:txBody>
      </p:sp>
      <p:pic>
        <p:nvPicPr>
          <p:cNvPr id="4098" name="Picture 2">
            <a:extLst>
              <a:ext uri="{FF2B5EF4-FFF2-40B4-BE49-F238E27FC236}">
                <a16:creationId xmlns:a16="http://schemas.microsoft.com/office/drawing/2014/main" id="{C23D7EC3-5B52-8EE9-E8F7-D80D2F00B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513046"/>
            <a:ext cx="4953000" cy="1729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78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638BB-4463-FABF-C817-C15770A9D688}"/>
              </a:ext>
            </a:extLst>
          </p:cNvPr>
          <p:cNvSpPr>
            <a:spLocks noGrp="1"/>
          </p:cNvSpPr>
          <p:nvPr>
            <p:ph type="title"/>
          </p:nvPr>
        </p:nvSpPr>
        <p:spPr/>
        <p:txBody>
          <a:bodyPr/>
          <a:lstStyle/>
          <a:p>
            <a:r>
              <a:rPr lang="en-US" dirty="0"/>
              <a:t>Potential outlook</a:t>
            </a:r>
          </a:p>
        </p:txBody>
      </p:sp>
      <p:sp>
        <p:nvSpPr>
          <p:cNvPr id="3" name="Content Placeholder 2">
            <a:extLst>
              <a:ext uri="{FF2B5EF4-FFF2-40B4-BE49-F238E27FC236}">
                <a16:creationId xmlns:a16="http://schemas.microsoft.com/office/drawing/2014/main" id="{A3F5F737-7173-FF53-0B37-B234C8E6A8E1}"/>
              </a:ext>
            </a:extLst>
          </p:cNvPr>
          <p:cNvSpPr>
            <a:spLocks noGrp="1"/>
          </p:cNvSpPr>
          <p:nvPr>
            <p:ph idx="1"/>
          </p:nvPr>
        </p:nvSpPr>
        <p:spPr/>
        <p:txBody>
          <a:bodyPr/>
          <a:lstStyle/>
          <a:p>
            <a:r>
              <a:rPr lang="en-US" dirty="0"/>
              <a:t>Systematic hyperparameter Testing with </a:t>
            </a:r>
            <a:r>
              <a:rPr lang="en-US" dirty="0" err="1"/>
              <a:t>optuna</a:t>
            </a:r>
            <a:endParaRPr lang="en-US" dirty="0"/>
          </a:p>
          <a:p>
            <a:r>
              <a:rPr lang="en-US" dirty="0"/>
              <a:t>Re-check normalization used in </a:t>
            </a:r>
            <a:r>
              <a:rPr lang="en-US" dirty="0" err="1"/>
              <a:t>MedicalNet</a:t>
            </a:r>
            <a:endParaRPr lang="en-US" dirty="0"/>
          </a:p>
          <a:p>
            <a:r>
              <a:rPr lang="en-US" dirty="0"/>
              <a:t>Train the model to approximate the features as well as the class</a:t>
            </a:r>
          </a:p>
          <a:p>
            <a:r>
              <a:rPr lang="en-US" dirty="0"/>
              <a:t>(Pre-) Train the model on segmentation task first</a:t>
            </a:r>
          </a:p>
          <a:p>
            <a:r>
              <a:rPr lang="en-US" dirty="0"/>
              <a:t>Test different input augmentations</a:t>
            </a:r>
          </a:p>
          <a:p>
            <a:r>
              <a:rPr lang="en-US" dirty="0"/>
              <a:t>Check sensitivity map / </a:t>
            </a:r>
            <a:r>
              <a:rPr lang="en-US" dirty="0" err="1"/>
              <a:t>gradCAM</a:t>
            </a:r>
            <a:r>
              <a:rPr lang="en-US" dirty="0"/>
              <a:t> for plausibility</a:t>
            </a:r>
          </a:p>
        </p:txBody>
      </p:sp>
    </p:spTree>
    <p:extLst>
      <p:ext uri="{BB962C8B-B14F-4D97-AF65-F5344CB8AC3E}">
        <p14:creationId xmlns:p14="http://schemas.microsoft.com/office/powerpoint/2010/main" val="105708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9A047-AE60-7857-431E-458E52A1D49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9D75F64-ACBA-F3F8-D8EE-8BFCD210323C}"/>
              </a:ext>
            </a:extLst>
          </p:cNvPr>
          <p:cNvSpPr>
            <a:spLocks noGrp="1"/>
          </p:cNvSpPr>
          <p:nvPr>
            <p:ph idx="1"/>
          </p:nvPr>
        </p:nvSpPr>
        <p:spPr>
          <a:xfrm>
            <a:off x="1066801" y="1828799"/>
            <a:ext cx="4800600" cy="4572001"/>
          </a:xfrm>
        </p:spPr>
        <p:txBody>
          <a:bodyPr/>
          <a:lstStyle/>
          <a:p>
            <a:r>
              <a:rPr lang="en-US" dirty="0"/>
              <a:t>KISS – Keep it stupid simple!</a:t>
            </a:r>
          </a:p>
          <a:p>
            <a:r>
              <a:rPr lang="en-US" dirty="0"/>
              <a:t>Really hard to beat the feature-based baseline</a:t>
            </a:r>
          </a:p>
          <a:p>
            <a:r>
              <a:rPr lang="en-US" dirty="0"/>
              <a:t>Performance &amp; Interpretability</a:t>
            </a:r>
          </a:p>
          <a:p>
            <a:r>
              <a:rPr lang="en-US" dirty="0"/>
              <a:t>Why actually?</a:t>
            </a:r>
          </a:p>
          <a:p>
            <a:pPr lvl="1"/>
            <a:r>
              <a:rPr lang="en-US" dirty="0"/>
              <a:t>Except for learning ;-)</a:t>
            </a:r>
          </a:p>
          <a:p>
            <a:pPr lvl="1"/>
            <a:r>
              <a:rPr lang="en-US" dirty="0"/>
              <a:t>If you have domain knowledge, use it! (especially with small datasets)</a:t>
            </a:r>
          </a:p>
        </p:txBody>
      </p:sp>
      <p:pic>
        <p:nvPicPr>
          <p:cNvPr id="18434" name="Picture 2" descr="Les symptômes de l'over-engineering | by Benjamin Dumont | Just-Tech-IT |  Medium">
            <a:extLst>
              <a:ext uri="{FF2B5EF4-FFF2-40B4-BE49-F238E27FC236}">
                <a16:creationId xmlns:a16="http://schemas.microsoft.com/office/drawing/2014/main" id="{D0DF0317-88E0-8C7F-BA34-EF833125DAFC}"/>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4375" r="16250"/>
          <a:stretch/>
        </p:blipFill>
        <p:spPr bwMode="auto">
          <a:xfrm>
            <a:off x="6171422" y="2303462"/>
            <a:ext cx="6020578" cy="4097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38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7B1B4-4CE7-97E8-6E1B-4B3DCFC126AC}"/>
              </a:ext>
            </a:extLst>
          </p:cNvPr>
          <p:cNvSpPr>
            <a:spLocks noGrp="1"/>
          </p:cNvSpPr>
          <p:nvPr>
            <p:ph type="title"/>
          </p:nvPr>
        </p:nvSpPr>
        <p:spPr/>
        <p:txBody>
          <a:bodyPr/>
          <a:lstStyle/>
          <a:p>
            <a:r>
              <a:rPr lang="en-US" dirty="0"/>
              <a:t>Literature</a:t>
            </a:r>
          </a:p>
        </p:txBody>
      </p:sp>
      <p:sp>
        <p:nvSpPr>
          <p:cNvPr id="3" name="Content Placeholder 2">
            <a:extLst>
              <a:ext uri="{FF2B5EF4-FFF2-40B4-BE49-F238E27FC236}">
                <a16:creationId xmlns:a16="http://schemas.microsoft.com/office/drawing/2014/main" id="{D2B04CBD-83E3-7952-0131-4B66D7350F9A}"/>
              </a:ext>
            </a:extLst>
          </p:cNvPr>
          <p:cNvSpPr>
            <a:spLocks noGrp="1"/>
          </p:cNvSpPr>
          <p:nvPr>
            <p:ph idx="1"/>
          </p:nvPr>
        </p:nvSpPr>
        <p:spPr/>
        <p:txBody>
          <a:bodyPr>
            <a:normAutofit/>
          </a:bodyPr>
          <a:lstStyle/>
          <a:p>
            <a:r>
              <a:rPr lang="en-US" sz="1600" dirty="0">
                <a:effectLst/>
              </a:rPr>
              <a:t>Bernard, O., </a:t>
            </a:r>
            <a:r>
              <a:rPr lang="en-US" sz="1600" dirty="0" err="1">
                <a:effectLst/>
              </a:rPr>
              <a:t>Lalande</a:t>
            </a:r>
            <a:r>
              <a:rPr lang="en-US" sz="1600" dirty="0">
                <a:effectLst/>
              </a:rPr>
              <a:t>, A., </a:t>
            </a:r>
            <a:r>
              <a:rPr lang="en-US" sz="1600" dirty="0" err="1">
                <a:effectLst/>
              </a:rPr>
              <a:t>Zotti</a:t>
            </a:r>
            <a:r>
              <a:rPr lang="en-US" sz="1600" dirty="0">
                <a:effectLst/>
              </a:rPr>
              <a:t>, C., et al. (2018). Deep learning techniques for automatic MRI cardiac multi-structures segmentation and diagnosis: Is the problem solved? </a:t>
            </a:r>
            <a:r>
              <a:rPr lang="en-US" sz="1600" i="1" dirty="0">
                <a:effectLst/>
              </a:rPr>
              <a:t>IEEE Transactions on Medical Imaging</a:t>
            </a:r>
            <a:r>
              <a:rPr lang="en-US" sz="1600" dirty="0">
                <a:effectLst/>
              </a:rPr>
              <a:t>, </a:t>
            </a:r>
            <a:r>
              <a:rPr lang="en-US" sz="1600" i="1" dirty="0">
                <a:effectLst/>
              </a:rPr>
              <a:t>37</a:t>
            </a:r>
            <a:r>
              <a:rPr lang="en-US" sz="1600" dirty="0">
                <a:effectLst/>
              </a:rPr>
              <a:t>(11), 2514–2525. https://</a:t>
            </a:r>
            <a:r>
              <a:rPr lang="en-US" sz="1600" dirty="0" err="1">
                <a:effectLst/>
              </a:rPr>
              <a:t>doi.org</a:t>
            </a:r>
            <a:r>
              <a:rPr lang="en-US" sz="1600" dirty="0">
                <a:effectLst/>
              </a:rPr>
              <a:t>/10.1109/tmi.2018.2837502 </a:t>
            </a:r>
          </a:p>
          <a:p>
            <a:r>
              <a:rPr lang="en-US" sz="1600" dirty="0"/>
              <a:t>M. </a:t>
            </a:r>
            <a:r>
              <a:rPr lang="en-US" sz="1600" dirty="0" err="1"/>
              <a:t>Khened</a:t>
            </a:r>
            <a:r>
              <a:rPr lang="en-US" sz="1600" dirty="0"/>
              <a:t>, M., Alex, V., and </a:t>
            </a:r>
            <a:r>
              <a:rPr lang="en-US" sz="1600" dirty="0" err="1"/>
              <a:t>Krishnamurthi</a:t>
            </a:r>
            <a:r>
              <a:rPr lang="en-US" sz="1600" dirty="0"/>
              <a:t>, G. (2017). Densely connected fully convolutional network for short-axis cardiac cine </a:t>
            </a:r>
            <a:r>
              <a:rPr lang="en-US" sz="1600" dirty="0" err="1"/>
              <a:t>mr</a:t>
            </a:r>
            <a:r>
              <a:rPr lang="en-US" sz="1600" dirty="0"/>
              <a:t> image segmentation and heart diagnosis using random forest. Proc. STACOM-MICCAI, LNCS,  10663, 140–151.</a:t>
            </a:r>
          </a:p>
          <a:p>
            <a:r>
              <a:rPr lang="en-US" sz="1600" dirty="0" err="1"/>
              <a:t>Isensee</a:t>
            </a:r>
            <a:r>
              <a:rPr lang="en-US" sz="1600" dirty="0"/>
              <a:t>, F. , Jaeger, P., Full, P., et al. (2017), Automatic cardiac disease assessment on cine-</a:t>
            </a:r>
            <a:r>
              <a:rPr lang="en-US" sz="1600" dirty="0" err="1"/>
              <a:t>mri</a:t>
            </a:r>
            <a:r>
              <a:rPr lang="en-US" sz="1600" dirty="0"/>
              <a:t> via time-series segmentation and domain specific features. Proc. STACOM-MICCAI, LNCS, 10663, 120–129.</a:t>
            </a:r>
          </a:p>
        </p:txBody>
      </p:sp>
    </p:spTree>
    <p:extLst>
      <p:ext uri="{BB962C8B-B14F-4D97-AF65-F5344CB8AC3E}">
        <p14:creationId xmlns:p14="http://schemas.microsoft.com/office/powerpoint/2010/main" val="276141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498D-D7E3-9DF0-2308-14024A73B1C9}"/>
              </a:ext>
            </a:extLst>
          </p:cNvPr>
          <p:cNvSpPr>
            <a:spLocks noGrp="1"/>
          </p:cNvSpPr>
          <p:nvPr>
            <p:ph type="title"/>
          </p:nvPr>
        </p:nvSpPr>
        <p:spPr/>
        <p:txBody>
          <a:bodyPr/>
          <a:lstStyle/>
          <a:p>
            <a:r>
              <a:rPr lang="en-US" dirty="0"/>
              <a:t>Heart structure &amp; physiology</a:t>
            </a:r>
          </a:p>
        </p:txBody>
      </p:sp>
      <p:sp>
        <p:nvSpPr>
          <p:cNvPr id="3" name="Content Placeholder 2">
            <a:extLst>
              <a:ext uri="{FF2B5EF4-FFF2-40B4-BE49-F238E27FC236}">
                <a16:creationId xmlns:a16="http://schemas.microsoft.com/office/drawing/2014/main" id="{37F73B67-7D77-CFB5-5B32-14E731155F86}"/>
              </a:ext>
            </a:extLst>
          </p:cNvPr>
          <p:cNvSpPr>
            <a:spLocks noGrp="1"/>
          </p:cNvSpPr>
          <p:nvPr>
            <p:ph idx="1"/>
          </p:nvPr>
        </p:nvSpPr>
        <p:spPr>
          <a:xfrm>
            <a:off x="685800" y="1828799"/>
            <a:ext cx="6529118" cy="4572001"/>
          </a:xfrm>
        </p:spPr>
        <p:txBody>
          <a:bodyPr>
            <a:normAutofit fontScale="92500" lnSpcReduction="10000"/>
          </a:bodyPr>
          <a:lstStyle/>
          <a:p>
            <a:r>
              <a:rPr lang="en-US" dirty="0"/>
              <a:t>The heart functions as a pump, delivering oxygenated blood to the body and deoxygenated blood to the lungs</a:t>
            </a:r>
          </a:p>
          <a:p>
            <a:r>
              <a:rPr lang="en-US" b="1" dirty="0"/>
              <a:t>Myocardium: </a:t>
            </a:r>
            <a:r>
              <a:rPr lang="en-US" dirty="0"/>
              <a:t>Cardiac / heart muscle</a:t>
            </a:r>
          </a:p>
          <a:p>
            <a:pPr marL="228600" lvl="1" indent="0">
              <a:buNone/>
            </a:pPr>
            <a:r>
              <a:rPr lang="en-US" sz="2000" dirty="0"/>
              <a:t>Thick middle layer between the the pericardium and the endocardium</a:t>
            </a:r>
          </a:p>
          <a:p>
            <a:r>
              <a:rPr lang="en-US" b="1" dirty="0"/>
              <a:t>2 hearts / 4 chambers</a:t>
            </a:r>
            <a:r>
              <a:rPr lang="en-US" dirty="0"/>
              <a:t>: </a:t>
            </a:r>
            <a:br>
              <a:rPr lang="en-US" dirty="0"/>
            </a:br>
            <a:r>
              <a:rPr lang="en-US" dirty="0"/>
              <a:t>Right heart: Body</a:t>
            </a:r>
            <a:br>
              <a:rPr lang="en-US" dirty="0"/>
            </a:br>
            <a:r>
              <a:rPr lang="en-US" dirty="0"/>
              <a:t>right atrium, right ventricle, left atrium &amp; left ventricle</a:t>
            </a:r>
          </a:p>
          <a:p>
            <a:r>
              <a:rPr lang="en-US" b="1" dirty="0"/>
              <a:t>Cardiac cycle</a:t>
            </a:r>
            <a:r>
              <a:rPr lang="en-US" dirty="0"/>
              <a:t>: Alternates between </a:t>
            </a:r>
          </a:p>
          <a:p>
            <a:pPr marL="228600" lvl="1" indent="0">
              <a:buNone/>
            </a:pPr>
            <a:r>
              <a:rPr lang="en-US" b="1" dirty="0"/>
              <a:t>	Systole</a:t>
            </a:r>
            <a:r>
              <a:rPr lang="en-US" dirty="0"/>
              <a:t> (contraction) and </a:t>
            </a:r>
          </a:p>
          <a:p>
            <a:pPr marL="228600" lvl="1" indent="0">
              <a:buNone/>
            </a:pPr>
            <a:r>
              <a:rPr lang="en-US" b="1" dirty="0"/>
              <a:t>	Diastole</a:t>
            </a:r>
            <a:r>
              <a:rPr lang="en-US" dirty="0"/>
              <a:t> (relaxation)</a:t>
            </a:r>
          </a:p>
        </p:txBody>
      </p:sp>
      <p:sp>
        <p:nvSpPr>
          <p:cNvPr id="4" name="TextBox 3">
            <a:extLst>
              <a:ext uri="{FF2B5EF4-FFF2-40B4-BE49-F238E27FC236}">
                <a16:creationId xmlns:a16="http://schemas.microsoft.com/office/drawing/2014/main" id="{69AF46DB-F25B-CA60-8446-00513BA3983F}"/>
              </a:ext>
            </a:extLst>
          </p:cNvPr>
          <p:cNvSpPr txBox="1"/>
          <p:nvPr/>
        </p:nvSpPr>
        <p:spPr>
          <a:xfrm>
            <a:off x="7696201" y="5642017"/>
            <a:ext cx="4038600" cy="738664"/>
          </a:xfrm>
          <a:prstGeom prst="rect">
            <a:avLst/>
          </a:prstGeom>
          <a:noFill/>
        </p:spPr>
        <p:txBody>
          <a:bodyPr wrap="square" rtlCol="0">
            <a:spAutoFit/>
          </a:bodyPr>
          <a:lstStyle/>
          <a:p>
            <a:pPr>
              <a:spcAft>
                <a:spcPts val="600"/>
              </a:spcAft>
            </a:pPr>
            <a:r>
              <a:rPr lang="en-US" sz="1400" dirty="0"/>
              <a:t>Cardiac cycle:</a:t>
            </a:r>
            <a:br>
              <a:rPr lang="en-US" sz="1400" dirty="0"/>
            </a:br>
            <a:r>
              <a:rPr lang="en-US" sz="1400" dirty="0"/>
              <a:t>Body </a:t>
            </a:r>
            <a:r>
              <a:rPr lang="en-US" sz="1400" dirty="0">
                <a:sym typeface="Wingdings" pitchFamily="2" charset="2"/>
              </a:rPr>
              <a:t></a:t>
            </a:r>
            <a:r>
              <a:rPr lang="en-US" sz="1400" dirty="0"/>
              <a:t> </a:t>
            </a:r>
            <a:r>
              <a:rPr lang="en-US" sz="1400" dirty="0">
                <a:sym typeface="Wingdings" pitchFamily="2" charset="2"/>
              </a:rPr>
              <a:t>R</a:t>
            </a:r>
            <a:r>
              <a:rPr lang="en-US" sz="1400" dirty="0"/>
              <a:t>ight Atrium </a:t>
            </a:r>
            <a:r>
              <a:rPr lang="en-US" sz="1400" dirty="0">
                <a:sym typeface="Wingdings" pitchFamily="2" charset="2"/>
              </a:rPr>
              <a:t></a:t>
            </a:r>
            <a:r>
              <a:rPr lang="en-US" sz="1400" dirty="0"/>
              <a:t> Right Ventricle (blue) </a:t>
            </a:r>
            <a:r>
              <a:rPr lang="en-US" sz="1400" dirty="0">
                <a:sym typeface="Wingdings" pitchFamily="2" charset="2"/>
              </a:rPr>
              <a:t> </a:t>
            </a:r>
            <a:r>
              <a:rPr lang="en-US" sz="1400" dirty="0"/>
              <a:t>Lung </a:t>
            </a:r>
            <a:r>
              <a:rPr lang="en-US" sz="1400" dirty="0">
                <a:sym typeface="Wingdings" pitchFamily="2" charset="2"/>
              </a:rPr>
              <a:t> Left Atrium  Left Ventricle (red)  Body</a:t>
            </a:r>
            <a:endParaRPr lang="en-US" sz="1400" dirty="0"/>
          </a:p>
        </p:txBody>
      </p:sp>
      <p:pic>
        <p:nvPicPr>
          <p:cNvPr id="2058" name="Picture 10">
            <a:extLst>
              <a:ext uri="{FF2B5EF4-FFF2-40B4-BE49-F238E27FC236}">
                <a16:creationId xmlns:a16="http://schemas.microsoft.com/office/drawing/2014/main" id="{A7F7169C-9F7B-D739-2CC6-4895DBCFF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4106" y="1857530"/>
            <a:ext cx="3613350" cy="36133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994496EB-B3DF-5903-3B2D-EA6467393430}"/>
              </a:ext>
            </a:extLst>
          </p:cNvPr>
          <p:cNvSpPr/>
          <p:nvPr/>
        </p:nvSpPr>
        <p:spPr>
          <a:xfrm rot="19406926">
            <a:off x="9563307" y="5188371"/>
            <a:ext cx="53340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954E08E1-71D6-623B-EB59-CACA1345FF17}"/>
              </a:ext>
            </a:extLst>
          </p:cNvPr>
          <p:cNvSpPr/>
          <p:nvPr/>
        </p:nvSpPr>
        <p:spPr>
          <a:xfrm rot="19406926">
            <a:off x="8953293" y="4409482"/>
            <a:ext cx="53340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1BF367C7-0D99-2607-2EB5-979EC40CCAC9}"/>
              </a:ext>
            </a:extLst>
          </p:cNvPr>
          <p:cNvSpPr/>
          <p:nvPr/>
        </p:nvSpPr>
        <p:spPr>
          <a:xfrm rot="10509753">
            <a:off x="10544920" y="3793049"/>
            <a:ext cx="53340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49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500"/>
                                  </p:stCondLst>
                                  <p:childTnLst>
                                    <p:set>
                                      <p:cBhvr>
                                        <p:cTn id="11" dur="1" fill="hold">
                                          <p:stCondLst>
                                            <p:cond delay="0"/>
                                          </p:stCondLst>
                                        </p:cTn>
                                        <p:tgtEl>
                                          <p:spTgt spid="5"/>
                                        </p:tgtEl>
                                        <p:attrNameLst>
                                          <p:attrName>style.visibility</p:attrName>
                                        </p:attrNameLst>
                                      </p:cBhvr>
                                      <p:to>
                                        <p:strVal val="visible"/>
                                      </p:to>
                                    </p:set>
                                  </p:childTnLst>
                                </p:cTn>
                              </p:par>
                            </p:childTnLst>
                          </p:cTn>
                        </p:par>
                        <p:par>
                          <p:cTn id="12" fill="hold">
                            <p:stCondLst>
                              <p:cond delay="500"/>
                            </p:stCondLst>
                            <p:childTnLst>
                              <p:par>
                                <p:cTn id="13" presetID="1" presetClass="exit" presetSubtype="0" fill="hold" grpId="0" nodeType="afterEffect">
                                  <p:stCondLst>
                                    <p:cond delay="100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grpId="0" nodeType="afterEffect">
                                  <p:stCondLst>
                                    <p:cond delay="1000"/>
                                  </p:stCondLst>
                                  <p:childTnLst>
                                    <p:set>
                                      <p:cBhvr>
                                        <p:cTn id="25" dur="1" fill="hold">
                                          <p:stCondLst>
                                            <p:cond delay="0"/>
                                          </p:stCondLst>
                                        </p:cTn>
                                        <p:tgtEl>
                                          <p:spTgt spid="6"/>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5" grpId="1" animBg="1"/>
      <p:bldP spid="6" grpId="0" animBg="1"/>
      <p:bldP spid="6" grpId="1" animBg="1"/>
      <p:bldP spid="7" grpId="0" animBg="1"/>
      <p:bldP spid="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94AD3-E964-7A06-E1DB-548302848C41}"/>
              </a:ext>
            </a:extLst>
          </p:cNvPr>
          <p:cNvSpPr>
            <a:spLocks noGrp="1"/>
          </p:cNvSpPr>
          <p:nvPr>
            <p:ph type="title"/>
          </p:nvPr>
        </p:nvSpPr>
        <p:spPr/>
        <p:txBody>
          <a:bodyPr/>
          <a:lstStyle/>
          <a:p>
            <a:r>
              <a:rPr lang="en-US" dirty="0"/>
              <a:t>Structural heart diseases</a:t>
            </a:r>
          </a:p>
        </p:txBody>
      </p:sp>
      <p:sp>
        <p:nvSpPr>
          <p:cNvPr id="3" name="Content Placeholder 2">
            <a:extLst>
              <a:ext uri="{FF2B5EF4-FFF2-40B4-BE49-F238E27FC236}">
                <a16:creationId xmlns:a16="http://schemas.microsoft.com/office/drawing/2014/main" id="{442A708F-8318-1F60-62FE-66D0A5C14814}"/>
              </a:ext>
            </a:extLst>
          </p:cNvPr>
          <p:cNvSpPr>
            <a:spLocks noGrp="1"/>
          </p:cNvSpPr>
          <p:nvPr>
            <p:ph idx="1"/>
          </p:nvPr>
        </p:nvSpPr>
        <p:spPr>
          <a:xfrm>
            <a:off x="381000" y="1676401"/>
            <a:ext cx="6400800" cy="2971800"/>
          </a:xfrm>
        </p:spPr>
        <p:txBody>
          <a:bodyPr>
            <a:normAutofit/>
          </a:bodyPr>
          <a:lstStyle/>
          <a:p>
            <a:pPr lvl="1">
              <a:buFont typeface="Arial" panose="020B0604020202020204" pitchFamily="34" charset="0"/>
              <a:buChar char="•"/>
            </a:pPr>
            <a:r>
              <a:rPr lang="en-US" b="1" dirty="0"/>
              <a:t>Myocardial infarction (MINF)</a:t>
            </a:r>
            <a:r>
              <a:rPr lang="en-US" dirty="0"/>
              <a:t>: </a:t>
            </a:r>
          </a:p>
          <a:p>
            <a:pPr lvl="2">
              <a:buFont typeface="Arial" panose="020B0604020202020204" pitchFamily="34" charset="0"/>
              <a:buChar char="•"/>
            </a:pPr>
            <a:r>
              <a:rPr lang="en-US" dirty="0">
                <a:solidFill>
                  <a:schemeClr val="tx1">
                    <a:lumMod val="65000"/>
                    <a:lumOff val="35000"/>
                  </a:schemeClr>
                </a:solidFill>
              </a:rPr>
              <a:t>Blood flow decreases or stops in one of the coronary arteries of the heart, causing infarction (tissue death) to the heart muscle</a:t>
            </a:r>
          </a:p>
          <a:p>
            <a:pPr lvl="1">
              <a:buFont typeface="Arial" panose="020B0604020202020204" pitchFamily="34" charset="0"/>
              <a:buChar char="•"/>
            </a:pPr>
            <a:r>
              <a:rPr lang="en-US" b="1" dirty="0"/>
              <a:t>Dilated cardiomyopathy (DCM)</a:t>
            </a:r>
            <a:r>
              <a:rPr lang="en-US" dirty="0"/>
              <a:t>: </a:t>
            </a:r>
          </a:p>
          <a:p>
            <a:pPr lvl="2">
              <a:buFont typeface="Arial" panose="020B0604020202020204" pitchFamily="34" charset="0"/>
              <a:buChar char="•"/>
            </a:pPr>
            <a:r>
              <a:rPr lang="en-US" dirty="0">
                <a:solidFill>
                  <a:schemeClr val="tx1">
                    <a:lumMod val="65000"/>
                    <a:lumOff val="35000"/>
                  </a:schemeClr>
                </a:solidFill>
              </a:rPr>
              <a:t>Heart muscle disease that causes the heart chambers (ventricles) to thin and stretch, growing larger. It typically starts in the heart's main pumping chamber (left ventricle)</a:t>
            </a:r>
          </a:p>
        </p:txBody>
      </p:sp>
      <p:pic>
        <p:nvPicPr>
          <p:cNvPr id="1026" name="Picture 2" descr="Dilated vs. Hypertrophic Cardiomyopathy">
            <a:extLst>
              <a:ext uri="{FF2B5EF4-FFF2-40B4-BE49-F238E27FC236}">
                <a16:creationId xmlns:a16="http://schemas.microsoft.com/office/drawing/2014/main" id="{31B409AC-29F8-5979-4ECB-F348C2B0A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847850"/>
            <a:ext cx="5257800" cy="26289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085E965-7425-C5CC-0ED0-EB1BD9440D14}"/>
              </a:ext>
            </a:extLst>
          </p:cNvPr>
          <p:cNvSpPr txBox="1">
            <a:spLocks/>
          </p:cNvSpPr>
          <p:nvPr/>
        </p:nvSpPr>
        <p:spPr>
          <a:xfrm>
            <a:off x="381000" y="4648200"/>
            <a:ext cx="9601200" cy="18438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Courier New" panose="02070309020205020404" pitchFamily="49" charset="0"/>
              <a:buChar char="o"/>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Courier New" panose="02070309020205020404" pitchFamily="49" charset="0"/>
              <a:buChar char="o"/>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Courier New" panose="02070309020205020404" pitchFamily="49" charset="0"/>
              <a:buChar char="o"/>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Courier New" panose="02070309020205020404" pitchFamily="49" charset="0"/>
              <a:buChar char="o"/>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1">
              <a:buFont typeface="Arial" panose="020B0604020202020204" pitchFamily="34" charset="0"/>
              <a:buChar char="•"/>
            </a:pPr>
            <a:r>
              <a:rPr lang="en-US" b="1" dirty="0"/>
              <a:t>Hypertrophic cardiomyopathy (HCM)</a:t>
            </a:r>
            <a:r>
              <a:rPr lang="en-US" dirty="0"/>
              <a:t>:</a:t>
            </a:r>
          </a:p>
          <a:p>
            <a:pPr lvl="2">
              <a:buFont typeface="Arial" panose="020B0604020202020204" pitchFamily="34" charset="0"/>
              <a:buChar char="•"/>
            </a:pPr>
            <a:r>
              <a:rPr lang="en-US" dirty="0">
                <a:solidFill>
                  <a:schemeClr val="tx1">
                    <a:lumMod val="65000"/>
                    <a:lumOff val="35000"/>
                  </a:schemeClr>
                </a:solidFill>
              </a:rPr>
              <a:t>A condition affecting the left ventricle, the main pumping chamber of the heart. The walls of the left ventricle become thick and stiff</a:t>
            </a:r>
          </a:p>
          <a:p>
            <a:pPr lvl="1">
              <a:buFont typeface="Arial" panose="020B0604020202020204" pitchFamily="34" charset="0"/>
              <a:buChar char="•"/>
            </a:pPr>
            <a:r>
              <a:rPr lang="en-US" b="1" dirty="0"/>
              <a:t>Abnormal right ventricle (RV)</a:t>
            </a:r>
            <a:r>
              <a:rPr lang="en-US" dirty="0"/>
              <a:t>: </a:t>
            </a:r>
          </a:p>
          <a:p>
            <a:pPr lvl="2">
              <a:buFont typeface="Arial" panose="020B0604020202020204" pitchFamily="34" charset="0"/>
              <a:buChar char="•"/>
            </a:pPr>
            <a:r>
              <a:rPr lang="en-US" dirty="0">
                <a:solidFill>
                  <a:schemeClr val="tx1">
                    <a:lumMod val="65000"/>
                    <a:lumOff val="35000"/>
                  </a:schemeClr>
                </a:solidFill>
              </a:rPr>
              <a:t>Abnormal enlargement of the cardiac muscle surrounding the right ventricle</a:t>
            </a:r>
          </a:p>
        </p:txBody>
      </p:sp>
    </p:spTree>
    <p:extLst>
      <p:ext uri="{BB962C8B-B14F-4D97-AF65-F5344CB8AC3E}">
        <p14:creationId xmlns:p14="http://schemas.microsoft.com/office/powerpoint/2010/main" val="356195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C863B-8754-EFD6-6F15-12B4058BBA30}"/>
              </a:ext>
            </a:extLst>
          </p:cNvPr>
          <p:cNvSpPr>
            <a:spLocks noGrp="1"/>
          </p:cNvSpPr>
          <p:nvPr>
            <p:ph type="title"/>
          </p:nvPr>
        </p:nvSpPr>
        <p:spPr>
          <a:xfrm>
            <a:off x="1066800" y="228599"/>
            <a:ext cx="10058400" cy="1325563"/>
          </a:xfrm>
        </p:spPr>
        <p:txBody>
          <a:bodyPr/>
          <a:lstStyle/>
          <a:p>
            <a:r>
              <a:rPr lang="en-US" dirty="0"/>
              <a:t>Dataset</a:t>
            </a:r>
          </a:p>
        </p:txBody>
      </p:sp>
      <p:sp>
        <p:nvSpPr>
          <p:cNvPr id="3" name="Content Placeholder 2">
            <a:extLst>
              <a:ext uri="{FF2B5EF4-FFF2-40B4-BE49-F238E27FC236}">
                <a16:creationId xmlns:a16="http://schemas.microsoft.com/office/drawing/2014/main" id="{9478C3AA-3609-63AA-0F21-9973130E170A}"/>
              </a:ext>
            </a:extLst>
          </p:cNvPr>
          <p:cNvSpPr>
            <a:spLocks noGrp="1"/>
          </p:cNvSpPr>
          <p:nvPr>
            <p:ph idx="1"/>
          </p:nvPr>
        </p:nvSpPr>
        <p:spPr>
          <a:xfrm>
            <a:off x="1066800" y="1828799"/>
            <a:ext cx="7848600" cy="4800601"/>
          </a:xfrm>
        </p:spPr>
        <p:txBody>
          <a:bodyPr>
            <a:normAutofit lnSpcReduction="10000"/>
          </a:bodyPr>
          <a:lstStyle/>
          <a:p>
            <a:r>
              <a:rPr lang="en-US" dirty="0"/>
              <a:t>3D cardiac MRI images and corresponding segmentation masks for diastolic and systolic phase each</a:t>
            </a:r>
          </a:p>
          <a:p>
            <a:r>
              <a:rPr lang="en-US" dirty="0"/>
              <a:t>100 patients for training (and 50 patients for testing)</a:t>
            </a:r>
          </a:p>
          <a:p>
            <a:r>
              <a:rPr lang="en-US" dirty="0"/>
              <a:t>Multi-label segmentation mask: </a:t>
            </a:r>
          </a:p>
          <a:p>
            <a:pPr marL="0" indent="0">
              <a:buNone/>
            </a:pPr>
            <a:r>
              <a:rPr lang="en-US" dirty="0"/>
              <a:t>   1 = right ventricle   2 = left ventricle   3 = myocardium</a:t>
            </a:r>
          </a:p>
          <a:p>
            <a:pPr>
              <a:buFont typeface="Arial" panose="020B0604020202020204" pitchFamily="34" charset="0"/>
              <a:buChar char="•"/>
            </a:pPr>
            <a:r>
              <a:rPr lang="en-US" b="1" dirty="0"/>
              <a:t>5 classes </a:t>
            </a:r>
            <a:r>
              <a:rPr lang="en-US" dirty="0"/>
              <a:t>(with 20 samples each)</a:t>
            </a:r>
          </a:p>
          <a:p>
            <a:pPr lvl="1">
              <a:buFont typeface="Arial" panose="020B0604020202020204" pitchFamily="34" charset="0"/>
              <a:buChar char="•"/>
            </a:pPr>
            <a:r>
              <a:rPr lang="en-US" b="1" dirty="0"/>
              <a:t>NOR</a:t>
            </a:r>
            <a:r>
              <a:rPr lang="en-US" dirty="0"/>
              <a:t>: Normal subjects</a:t>
            </a:r>
          </a:p>
          <a:p>
            <a:pPr lvl="1">
              <a:buFont typeface="Arial" panose="020B0604020202020204" pitchFamily="34" charset="0"/>
              <a:buChar char="•"/>
            </a:pPr>
            <a:r>
              <a:rPr lang="en-US" b="1" dirty="0"/>
              <a:t>MINF</a:t>
            </a:r>
            <a:r>
              <a:rPr lang="en-US" dirty="0"/>
              <a:t>: Myocardial infarction</a:t>
            </a:r>
          </a:p>
          <a:p>
            <a:pPr lvl="1">
              <a:buFont typeface="Arial" panose="020B0604020202020204" pitchFamily="34" charset="0"/>
              <a:buChar char="•"/>
            </a:pPr>
            <a:r>
              <a:rPr lang="en-US" b="1" dirty="0"/>
              <a:t>DCM</a:t>
            </a:r>
            <a:r>
              <a:rPr lang="en-US" dirty="0"/>
              <a:t>: Dilated cardiomyopathy</a:t>
            </a:r>
          </a:p>
          <a:p>
            <a:pPr lvl="1">
              <a:buFont typeface="Arial" panose="020B0604020202020204" pitchFamily="34" charset="0"/>
              <a:buChar char="•"/>
            </a:pPr>
            <a:r>
              <a:rPr lang="en-US" b="1" dirty="0"/>
              <a:t>HCM</a:t>
            </a:r>
            <a:r>
              <a:rPr lang="en-US" dirty="0"/>
              <a:t>: Hypertrophic cardiomyopathy</a:t>
            </a:r>
          </a:p>
          <a:p>
            <a:pPr lvl="1">
              <a:buFont typeface="Arial" panose="020B0604020202020204" pitchFamily="34" charset="0"/>
              <a:buChar char="•"/>
            </a:pPr>
            <a:r>
              <a:rPr lang="en-US" b="1" dirty="0"/>
              <a:t>RV</a:t>
            </a:r>
            <a:r>
              <a:rPr lang="en-US" dirty="0"/>
              <a:t>: Abnormal right ventricle</a:t>
            </a:r>
          </a:p>
        </p:txBody>
      </p:sp>
      <p:pic>
        <p:nvPicPr>
          <p:cNvPr id="6" name="Picture 5">
            <a:extLst>
              <a:ext uri="{FF2B5EF4-FFF2-40B4-BE49-F238E27FC236}">
                <a16:creationId xmlns:a16="http://schemas.microsoft.com/office/drawing/2014/main" id="{02E55B84-269E-6581-4B95-FF42A6F23BDA}"/>
              </a:ext>
            </a:extLst>
          </p:cNvPr>
          <p:cNvPicPr>
            <a:picLocks noChangeAspect="1"/>
          </p:cNvPicPr>
          <p:nvPr/>
        </p:nvPicPr>
        <p:blipFill>
          <a:blip r:embed="rId2"/>
          <a:srcRect b="33030"/>
          <a:stretch/>
        </p:blipFill>
        <p:spPr>
          <a:xfrm>
            <a:off x="9019948" y="1828800"/>
            <a:ext cx="2969277" cy="4800601"/>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CB1D6DF9-0F82-5D6E-1745-44EAD765A4CA}"/>
              </a:ext>
            </a:extLst>
          </p:cNvPr>
          <p:cNvSpPr/>
          <p:nvPr/>
        </p:nvSpPr>
        <p:spPr>
          <a:xfrm>
            <a:off x="1295400" y="3581400"/>
            <a:ext cx="7239000" cy="533400"/>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 = right ventricle   </a:t>
            </a:r>
            <a:r>
              <a:rPr lang="en-US" sz="2400" dirty="0">
                <a:solidFill>
                  <a:srgbClr val="FF0000"/>
                </a:solidFill>
              </a:rPr>
              <a:t>3</a:t>
            </a:r>
            <a:r>
              <a:rPr lang="en-US" sz="2400" dirty="0">
                <a:solidFill>
                  <a:schemeClr val="tx1"/>
                </a:solidFill>
              </a:rPr>
              <a:t> = left ventricle   </a:t>
            </a:r>
            <a:r>
              <a:rPr lang="en-US" sz="2400" dirty="0">
                <a:solidFill>
                  <a:srgbClr val="FF0000"/>
                </a:solidFill>
              </a:rPr>
              <a:t>2</a:t>
            </a:r>
            <a:r>
              <a:rPr lang="en-US" sz="2400" dirty="0">
                <a:solidFill>
                  <a:schemeClr val="tx1"/>
                </a:solidFill>
              </a:rPr>
              <a:t> = myocardium</a:t>
            </a:r>
          </a:p>
        </p:txBody>
      </p:sp>
      <p:grpSp>
        <p:nvGrpSpPr>
          <p:cNvPr id="14" name="Group 13">
            <a:extLst>
              <a:ext uri="{FF2B5EF4-FFF2-40B4-BE49-F238E27FC236}">
                <a16:creationId xmlns:a16="http://schemas.microsoft.com/office/drawing/2014/main" id="{F95D63C8-F15D-CE4A-9E06-67763149B982}"/>
              </a:ext>
            </a:extLst>
          </p:cNvPr>
          <p:cNvGrpSpPr/>
          <p:nvPr/>
        </p:nvGrpSpPr>
        <p:grpSpPr>
          <a:xfrm>
            <a:off x="10998625" y="1828799"/>
            <a:ext cx="990600" cy="457200"/>
            <a:chOff x="8382000" y="2286000"/>
            <a:chExt cx="990600" cy="457200"/>
          </a:xfrm>
        </p:grpSpPr>
        <p:sp>
          <p:nvSpPr>
            <p:cNvPr id="9" name="Rectangle 8">
              <a:extLst>
                <a:ext uri="{FF2B5EF4-FFF2-40B4-BE49-F238E27FC236}">
                  <a16:creationId xmlns:a16="http://schemas.microsoft.com/office/drawing/2014/main" id="{DB4AF05E-1B18-399D-8189-5682FD0361AD}"/>
                </a:ext>
              </a:extLst>
            </p:cNvPr>
            <p:cNvSpPr/>
            <p:nvPr/>
          </p:nvSpPr>
          <p:spPr>
            <a:xfrm>
              <a:off x="8382000" y="2286000"/>
              <a:ext cx="9906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rtlCol="0" anchor="ctr">
              <a:noAutofit/>
            </a:bodyPr>
            <a:lstStyle/>
            <a:p>
              <a:pPr>
                <a:lnSpc>
                  <a:spcPct val="120000"/>
                </a:lnSpc>
              </a:pPr>
              <a:endParaRPr lang="en-US" sz="700" b="1" dirty="0">
                <a:solidFill>
                  <a:schemeClr val="tx1"/>
                </a:solidFill>
              </a:endParaRPr>
            </a:p>
          </p:txBody>
        </p:sp>
        <p:sp>
          <p:nvSpPr>
            <p:cNvPr id="10" name="Oval 9">
              <a:extLst>
                <a:ext uri="{FF2B5EF4-FFF2-40B4-BE49-F238E27FC236}">
                  <a16:creationId xmlns:a16="http://schemas.microsoft.com/office/drawing/2014/main" id="{99E8A06E-6E00-33F0-1DFE-A5B805F433A8}"/>
                </a:ext>
              </a:extLst>
            </p:cNvPr>
            <p:cNvSpPr/>
            <p:nvPr/>
          </p:nvSpPr>
          <p:spPr>
            <a:xfrm>
              <a:off x="8458200" y="2354262"/>
              <a:ext cx="76200" cy="762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71FBACA-2E82-1AE2-15F4-A399D5646108}"/>
                </a:ext>
              </a:extLst>
            </p:cNvPr>
            <p:cNvSpPr/>
            <p:nvPr/>
          </p:nvSpPr>
          <p:spPr>
            <a:xfrm>
              <a:off x="8458200" y="2479245"/>
              <a:ext cx="76200" cy="762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D82EF31-D34A-6776-6667-3D3083C02B02}"/>
                </a:ext>
              </a:extLst>
            </p:cNvPr>
            <p:cNvSpPr/>
            <p:nvPr/>
          </p:nvSpPr>
          <p:spPr>
            <a:xfrm>
              <a:off x="8458200" y="2604229"/>
              <a:ext cx="76200" cy="7620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37E2FFF-F704-DFED-972C-C326BCAE6985}"/>
                </a:ext>
              </a:extLst>
            </p:cNvPr>
            <p:cNvSpPr txBox="1"/>
            <p:nvPr/>
          </p:nvSpPr>
          <p:spPr>
            <a:xfrm>
              <a:off x="8534847" y="2296614"/>
              <a:ext cx="785926" cy="435972"/>
            </a:xfrm>
            <a:prstGeom prst="rect">
              <a:avLst/>
            </a:prstGeom>
            <a:noFill/>
          </p:spPr>
          <p:txBody>
            <a:bodyPr wrap="square" rtlCol="0">
              <a:normAutofit fontScale="92500" lnSpcReduction="10000"/>
            </a:bodyPr>
            <a:lstStyle/>
            <a:p>
              <a:pPr>
                <a:lnSpc>
                  <a:spcPct val="120000"/>
                </a:lnSpc>
              </a:pPr>
              <a:r>
                <a:rPr lang="en-US" sz="800" b="1" dirty="0">
                  <a:solidFill>
                    <a:schemeClr val="tx1"/>
                  </a:solidFill>
                </a:rPr>
                <a:t>Right ventricle</a:t>
              </a:r>
            </a:p>
            <a:p>
              <a:pPr>
                <a:lnSpc>
                  <a:spcPct val="120000"/>
                </a:lnSpc>
              </a:pPr>
              <a:r>
                <a:rPr lang="en-US" sz="800" b="1" dirty="0">
                  <a:solidFill>
                    <a:schemeClr val="tx1"/>
                  </a:solidFill>
                </a:rPr>
                <a:t>Left ventricle</a:t>
              </a:r>
            </a:p>
            <a:p>
              <a:pPr>
                <a:lnSpc>
                  <a:spcPct val="120000"/>
                </a:lnSpc>
              </a:pPr>
              <a:r>
                <a:rPr lang="en-US" sz="800" b="1" dirty="0" err="1">
                  <a:solidFill>
                    <a:schemeClr val="tx1"/>
                  </a:solidFill>
                </a:rPr>
                <a:t>Mycardium</a:t>
              </a:r>
              <a:endParaRPr lang="en-US" sz="800" b="1" dirty="0">
                <a:solidFill>
                  <a:schemeClr val="tx1"/>
                </a:solidFill>
              </a:endParaRPr>
            </a:p>
          </p:txBody>
        </p:sp>
      </p:grpSp>
      <p:sp>
        <p:nvSpPr>
          <p:cNvPr id="22" name="Oval 21">
            <a:extLst>
              <a:ext uri="{FF2B5EF4-FFF2-40B4-BE49-F238E27FC236}">
                <a16:creationId xmlns:a16="http://schemas.microsoft.com/office/drawing/2014/main" id="{C30AEBEF-3AA5-BA76-404C-AF208D44ECD1}"/>
              </a:ext>
            </a:extLst>
          </p:cNvPr>
          <p:cNvSpPr/>
          <p:nvPr/>
        </p:nvSpPr>
        <p:spPr>
          <a:xfrm>
            <a:off x="10993735" y="1973263"/>
            <a:ext cx="862573" cy="312737"/>
          </a:xfrm>
          <a:custGeom>
            <a:avLst/>
            <a:gdLst>
              <a:gd name="connsiteX0" fmla="*/ 0 w 862573"/>
              <a:gd name="connsiteY0" fmla="*/ 156369 h 312737"/>
              <a:gd name="connsiteX1" fmla="*/ 431287 w 862573"/>
              <a:gd name="connsiteY1" fmla="*/ 0 h 312737"/>
              <a:gd name="connsiteX2" fmla="*/ 862574 w 862573"/>
              <a:gd name="connsiteY2" fmla="*/ 156369 h 312737"/>
              <a:gd name="connsiteX3" fmla="*/ 431287 w 862573"/>
              <a:gd name="connsiteY3" fmla="*/ 312738 h 312737"/>
              <a:gd name="connsiteX4" fmla="*/ 0 w 862573"/>
              <a:gd name="connsiteY4" fmla="*/ 156369 h 31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573" h="312737" extrusionOk="0">
                <a:moveTo>
                  <a:pt x="0" y="156369"/>
                </a:moveTo>
                <a:cubicBezTo>
                  <a:pt x="-23634" y="72985"/>
                  <a:pt x="150809" y="19714"/>
                  <a:pt x="431287" y="0"/>
                </a:cubicBezTo>
                <a:cubicBezTo>
                  <a:pt x="673066" y="3517"/>
                  <a:pt x="866974" y="67569"/>
                  <a:pt x="862574" y="156369"/>
                </a:cubicBezTo>
                <a:cubicBezTo>
                  <a:pt x="822230" y="240894"/>
                  <a:pt x="681303" y="308777"/>
                  <a:pt x="431287" y="312738"/>
                </a:cubicBezTo>
                <a:cubicBezTo>
                  <a:pt x="188069" y="296231"/>
                  <a:pt x="15336" y="257001"/>
                  <a:pt x="0" y="156369"/>
                </a:cubicBezTo>
                <a:close/>
              </a:path>
            </a:pathLst>
          </a:custGeom>
          <a:noFill/>
          <a:ln w="19050">
            <a:solidFill>
              <a:srgbClr val="FF0000"/>
            </a:solidFill>
            <a:extLst>
              <a:ext uri="{C807C97D-BFC1-408E-A445-0C87EB9F89A2}">
                <ask:lineSketchStyleProps xmlns:ask="http://schemas.microsoft.com/office/drawing/2018/sketchyshapes" sd="3705000160">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D60190B-18DC-CC8D-156C-AD000F509229}"/>
              </a:ext>
            </a:extLst>
          </p:cNvPr>
          <p:cNvGrpSpPr/>
          <p:nvPr/>
        </p:nvGrpSpPr>
        <p:grpSpPr>
          <a:xfrm>
            <a:off x="10998625" y="1828799"/>
            <a:ext cx="990600" cy="457200"/>
            <a:chOff x="8382000" y="2286000"/>
            <a:chExt cx="990600" cy="457200"/>
          </a:xfrm>
        </p:grpSpPr>
        <p:sp>
          <p:nvSpPr>
            <p:cNvPr id="17" name="Rectangle 16">
              <a:extLst>
                <a:ext uri="{FF2B5EF4-FFF2-40B4-BE49-F238E27FC236}">
                  <a16:creationId xmlns:a16="http://schemas.microsoft.com/office/drawing/2014/main" id="{6E6D28EF-2C36-F709-B94F-57D7BDBD6AE6}"/>
                </a:ext>
              </a:extLst>
            </p:cNvPr>
            <p:cNvSpPr/>
            <p:nvPr/>
          </p:nvSpPr>
          <p:spPr>
            <a:xfrm>
              <a:off x="8382000" y="2286000"/>
              <a:ext cx="990600" cy="457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lIns="0" rtlCol="0" anchor="ctr">
              <a:noAutofit/>
            </a:bodyPr>
            <a:lstStyle/>
            <a:p>
              <a:pPr>
                <a:lnSpc>
                  <a:spcPct val="120000"/>
                </a:lnSpc>
              </a:pPr>
              <a:endParaRPr lang="en-US" sz="700" b="1" dirty="0">
                <a:solidFill>
                  <a:schemeClr val="tx1"/>
                </a:solidFill>
              </a:endParaRPr>
            </a:p>
          </p:txBody>
        </p:sp>
        <p:sp>
          <p:nvSpPr>
            <p:cNvPr id="18" name="Oval 17">
              <a:extLst>
                <a:ext uri="{FF2B5EF4-FFF2-40B4-BE49-F238E27FC236}">
                  <a16:creationId xmlns:a16="http://schemas.microsoft.com/office/drawing/2014/main" id="{62111641-9C91-1BF1-A57F-0EFA3AC9E564}"/>
                </a:ext>
              </a:extLst>
            </p:cNvPr>
            <p:cNvSpPr/>
            <p:nvPr/>
          </p:nvSpPr>
          <p:spPr>
            <a:xfrm>
              <a:off x="8458200" y="2354262"/>
              <a:ext cx="76200" cy="762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23365A8-0E46-825D-5B25-FEB292AC928C}"/>
                </a:ext>
              </a:extLst>
            </p:cNvPr>
            <p:cNvSpPr/>
            <p:nvPr/>
          </p:nvSpPr>
          <p:spPr>
            <a:xfrm>
              <a:off x="8458200" y="2479245"/>
              <a:ext cx="76200" cy="762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2B849ED-2290-A145-5A2D-E56622BEEAC5}"/>
                </a:ext>
              </a:extLst>
            </p:cNvPr>
            <p:cNvSpPr/>
            <p:nvPr/>
          </p:nvSpPr>
          <p:spPr>
            <a:xfrm>
              <a:off x="8458200" y="2604229"/>
              <a:ext cx="76200" cy="7620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2CC6ABD-AE30-78D0-94B2-87C6A129EB21}"/>
                </a:ext>
              </a:extLst>
            </p:cNvPr>
            <p:cNvSpPr txBox="1"/>
            <p:nvPr/>
          </p:nvSpPr>
          <p:spPr>
            <a:xfrm>
              <a:off x="8534847" y="2296614"/>
              <a:ext cx="785926" cy="435972"/>
            </a:xfrm>
            <a:prstGeom prst="rect">
              <a:avLst/>
            </a:prstGeom>
            <a:noFill/>
          </p:spPr>
          <p:txBody>
            <a:bodyPr wrap="square" rtlCol="0">
              <a:normAutofit fontScale="92500" lnSpcReduction="10000"/>
            </a:bodyPr>
            <a:lstStyle/>
            <a:p>
              <a:pPr>
                <a:lnSpc>
                  <a:spcPct val="120000"/>
                </a:lnSpc>
              </a:pPr>
              <a:r>
                <a:rPr lang="en-US" sz="800" b="1" dirty="0">
                  <a:solidFill>
                    <a:schemeClr val="tx1"/>
                  </a:solidFill>
                </a:rPr>
                <a:t>Right ventricle</a:t>
              </a:r>
            </a:p>
            <a:p>
              <a:pPr>
                <a:lnSpc>
                  <a:spcPct val="120000"/>
                </a:lnSpc>
              </a:pPr>
              <a:r>
                <a:rPr lang="en-US" sz="800" b="1" dirty="0" err="1">
                  <a:solidFill>
                    <a:schemeClr val="tx1"/>
                  </a:solidFill>
                </a:rPr>
                <a:t>Mycardium</a:t>
              </a:r>
              <a:endParaRPr lang="en-US" sz="800" b="1" dirty="0">
                <a:solidFill>
                  <a:schemeClr val="tx1"/>
                </a:solidFill>
              </a:endParaRPr>
            </a:p>
            <a:p>
              <a:pPr>
                <a:lnSpc>
                  <a:spcPct val="120000"/>
                </a:lnSpc>
              </a:pPr>
              <a:r>
                <a:rPr lang="en-US" sz="800" b="1" dirty="0">
                  <a:solidFill>
                    <a:schemeClr val="tx1"/>
                  </a:solidFill>
                </a:rPr>
                <a:t>Left ventricle</a:t>
              </a:r>
            </a:p>
          </p:txBody>
        </p:sp>
      </p:grpSp>
    </p:spTree>
    <p:extLst>
      <p:ext uri="{BB962C8B-B14F-4D97-AF65-F5344CB8AC3E}">
        <p14:creationId xmlns:p14="http://schemas.microsoft.com/office/powerpoint/2010/main" val="255815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strVal val="#ppt_w*0.70"/>
                                          </p:val>
                                        </p:tav>
                                        <p:tav tm="100000">
                                          <p:val>
                                            <p:strVal val="#ppt_w"/>
                                          </p:val>
                                        </p:tav>
                                      </p:tavLst>
                                    </p:anim>
                                    <p:anim calcmode="lin" valueType="num">
                                      <p:cBhvr>
                                        <p:cTn id="8" dur="1000" fill="hold"/>
                                        <p:tgtEl>
                                          <p:spTgt spid="22"/>
                                        </p:tgtEl>
                                        <p:attrNameLst>
                                          <p:attrName>ppt_h</p:attrName>
                                        </p:attrNameLst>
                                      </p:cBhvr>
                                      <p:tavLst>
                                        <p:tav tm="0">
                                          <p:val>
                                            <p:strVal val="#ppt_h"/>
                                          </p:val>
                                        </p:tav>
                                        <p:tav tm="100000">
                                          <p:val>
                                            <p:strVal val="#ppt_h"/>
                                          </p:val>
                                        </p:tav>
                                      </p:tavLst>
                                    </p:anim>
                                    <p:animEffect transition="in" filter="fade">
                                      <p:cBhvr>
                                        <p:cTn id="9" dur="10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nodeType="clickEffect">
                                  <p:stCondLst>
                                    <p:cond delay="0"/>
                                  </p:stCondLst>
                                  <p:childTnLst>
                                    <p:animEffect transition="out" filter="fade">
                                      <p:cBhvr>
                                        <p:cTn id="13" dur="500" tmFilter="0, 0; .2, .5; .8, .5; 1, 0"/>
                                        <p:tgtEl>
                                          <p:spTgt spid="3">
                                            <p:txEl>
                                              <p:pRg st="3" end="3"/>
                                            </p:txEl>
                                          </p:spTgt>
                                        </p:tgtEl>
                                      </p:cBhvr>
                                    </p:animEffect>
                                    <p:animScale>
                                      <p:cBhvr>
                                        <p:cTn id="14" dur="250" autoRev="1" fill="hold"/>
                                        <p:tgtEl>
                                          <p:spTgt spid="3">
                                            <p:txEl>
                                              <p:pRg st="3" end="3"/>
                                            </p:txEl>
                                          </p:spTgt>
                                        </p:tgtEl>
                                      </p:cBhvr>
                                      <p:by x="105000" y="105000"/>
                                    </p:animScale>
                                  </p:childTnLst>
                                </p:cTn>
                              </p:par>
                            </p:childTnLst>
                          </p:cTn>
                        </p:par>
                        <p:par>
                          <p:cTn id="15" fill="hold">
                            <p:stCondLst>
                              <p:cond delay="500"/>
                            </p:stCondLst>
                            <p:childTnLst>
                              <p:par>
                                <p:cTn id="16" presetID="1" presetClass="entr" presetSubtype="0" fill="hold" grpId="0" nodeType="afterEffect">
                                  <p:stCondLst>
                                    <p:cond delay="100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D7484-2F59-646C-CD61-82B2146B5E85}"/>
              </a:ext>
            </a:extLst>
          </p:cNvPr>
          <p:cNvSpPr>
            <a:spLocks noGrp="1"/>
          </p:cNvSpPr>
          <p:nvPr>
            <p:ph type="title"/>
          </p:nvPr>
        </p:nvSpPr>
        <p:spPr>
          <a:xfrm>
            <a:off x="1066800" y="99220"/>
            <a:ext cx="10134600" cy="1325563"/>
          </a:xfrm>
        </p:spPr>
        <p:txBody>
          <a:bodyPr/>
          <a:lstStyle/>
          <a:p>
            <a:r>
              <a:rPr lang="en-US" dirty="0"/>
              <a:t>Baseline: Calculate volumes &amp; use a simple model </a:t>
            </a:r>
          </a:p>
        </p:txBody>
      </p:sp>
      <p:graphicFrame>
        <p:nvGraphicFramePr>
          <p:cNvPr id="4" name="Content Placeholder 3">
            <a:extLst>
              <a:ext uri="{FF2B5EF4-FFF2-40B4-BE49-F238E27FC236}">
                <a16:creationId xmlns:a16="http://schemas.microsoft.com/office/drawing/2014/main" id="{BF29B1EC-C8C9-5744-024F-C9767766C844}"/>
              </a:ext>
            </a:extLst>
          </p:cNvPr>
          <p:cNvGraphicFramePr>
            <a:graphicFrameLocks noGrp="1"/>
          </p:cNvGraphicFramePr>
          <p:nvPr>
            <p:ph idx="1"/>
            <p:extLst>
              <p:ext uri="{D42A27DB-BD31-4B8C-83A1-F6EECF244321}">
                <p14:modId xmlns:p14="http://schemas.microsoft.com/office/powerpoint/2010/main" val="392990645"/>
              </p:ext>
            </p:extLst>
          </p:nvPr>
        </p:nvGraphicFramePr>
        <p:xfrm>
          <a:off x="288010" y="1621853"/>
          <a:ext cx="5748743" cy="2316032"/>
        </p:xfrm>
        <a:graphic>
          <a:graphicData uri="http://schemas.openxmlformats.org/drawingml/2006/table">
            <a:tbl>
              <a:tblPr firstRow="1" bandRow="1">
                <a:tableStyleId>{21E4AEA4-8DFA-4A89-87EB-49C32662AFE0}</a:tableStyleId>
              </a:tblPr>
              <a:tblGrid>
                <a:gridCol w="821249">
                  <a:extLst>
                    <a:ext uri="{9D8B030D-6E8A-4147-A177-3AD203B41FA5}">
                      <a16:colId xmlns:a16="http://schemas.microsoft.com/office/drawing/2014/main" val="1505476988"/>
                    </a:ext>
                  </a:extLst>
                </a:gridCol>
                <a:gridCol w="821249">
                  <a:extLst>
                    <a:ext uri="{9D8B030D-6E8A-4147-A177-3AD203B41FA5}">
                      <a16:colId xmlns:a16="http://schemas.microsoft.com/office/drawing/2014/main" val="154634215"/>
                    </a:ext>
                  </a:extLst>
                </a:gridCol>
                <a:gridCol w="821249">
                  <a:extLst>
                    <a:ext uri="{9D8B030D-6E8A-4147-A177-3AD203B41FA5}">
                      <a16:colId xmlns:a16="http://schemas.microsoft.com/office/drawing/2014/main" val="3486928732"/>
                    </a:ext>
                  </a:extLst>
                </a:gridCol>
                <a:gridCol w="821249">
                  <a:extLst>
                    <a:ext uri="{9D8B030D-6E8A-4147-A177-3AD203B41FA5}">
                      <a16:colId xmlns:a16="http://schemas.microsoft.com/office/drawing/2014/main" val="2657283938"/>
                    </a:ext>
                  </a:extLst>
                </a:gridCol>
                <a:gridCol w="821249">
                  <a:extLst>
                    <a:ext uri="{9D8B030D-6E8A-4147-A177-3AD203B41FA5}">
                      <a16:colId xmlns:a16="http://schemas.microsoft.com/office/drawing/2014/main" val="153566631"/>
                    </a:ext>
                  </a:extLst>
                </a:gridCol>
                <a:gridCol w="821249">
                  <a:extLst>
                    <a:ext uri="{9D8B030D-6E8A-4147-A177-3AD203B41FA5}">
                      <a16:colId xmlns:a16="http://schemas.microsoft.com/office/drawing/2014/main" val="430707486"/>
                    </a:ext>
                  </a:extLst>
                </a:gridCol>
                <a:gridCol w="821249">
                  <a:extLst>
                    <a:ext uri="{9D8B030D-6E8A-4147-A177-3AD203B41FA5}">
                      <a16:colId xmlns:a16="http://schemas.microsoft.com/office/drawing/2014/main" val="879956968"/>
                    </a:ext>
                  </a:extLst>
                </a:gridCol>
              </a:tblGrid>
              <a:tr h="577922">
                <a:tc>
                  <a:txBody>
                    <a:bodyPr/>
                    <a:lstStyle/>
                    <a:p>
                      <a:endParaRPr lang="en-US" sz="16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ESV</a:t>
                      </a:r>
                      <a:r>
                        <a:rPr lang="en-US" sz="1600" baseline="-25000" dirty="0"/>
                        <a:t>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EDV</a:t>
                      </a:r>
                      <a:r>
                        <a:rPr lang="en-US" sz="1600" baseline="-25000" dirty="0"/>
                        <a:t>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ESV</a:t>
                      </a:r>
                      <a:r>
                        <a:rPr lang="en-US" sz="1600" baseline="-25000" dirty="0"/>
                        <a:t>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EDV</a:t>
                      </a:r>
                      <a:r>
                        <a:rPr lang="en-US" sz="1600" baseline="-25000" dirty="0"/>
                        <a:t>L</a:t>
                      </a:r>
                    </a:p>
                  </a:txBody>
                  <a:tcPr anchor="ctr"/>
                </a:tc>
                <a:tc>
                  <a:txBody>
                    <a:bodyPr/>
                    <a:lstStyle/>
                    <a:p>
                      <a:r>
                        <a:rPr lang="en-US" sz="1600" dirty="0" err="1"/>
                        <a:t>MV</a:t>
                      </a:r>
                      <a:r>
                        <a:rPr lang="en-US" sz="1600" baseline="-25000" dirty="0" err="1"/>
                        <a:t>Sys</a:t>
                      </a:r>
                      <a:endParaRPr lang="en-US" sz="1600" dirty="0"/>
                    </a:p>
                  </a:txBody>
                  <a:tcPr anchor="ctr"/>
                </a:tc>
                <a:tc>
                  <a:txBody>
                    <a:bodyPr/>
                    <a:lstStyle/>
                    <a:p>
                      <a:r>
                        <a:rPr lang="en-US" sz="1600" dirty="0" err="1"/>
                        <a:t>MV</a:t>
                      </a:r>
                      <a:r>
                        <a:rPr lang="en-US" sz="1600" baseline="-25000" dirty="0" err="1"/>
                        <a:t>Dia</a:t>
                      </a:r>
                      <a:endParaRPr lang="en-US" sz="1600" dirty="0"/>
                    </a:p>
                  </a:txBody>
                  <a:tcPr anchor="ctr"/>
                </a:tc>
                <a:extLst>
                  <a:ext uri="{0D108BD9-81ED-4DB2-BD59-A6C34878D82A}">
                    <a16:rowId xmlns:a16="http://schemas.microsoft.com/office/drawing/2014/main" val="3488171659"/>
                  </a:ext>
                </a:extLst>
              </a:tr>
              <a:tr h="347622">
                <a:tc>
                  <a:txBody>
                    <a:bodyPr/>
                    <a:lstStyle/>
                    <a:p>
                      <a:r>
                        <a:rPr lang="en-US" sz="1600" dirty="0"/>
                        <a:t>NOR</a:t>
                      </a:r>
                    </a:p>
                  </a:txBody>
                  <a:tcPr anchor="ctr"/>
                </a:tc>
                <a:tc>
                  <a:txBody>
                    <a:bodyPr/>
                    <a:lstStyle/>
                    <a:p>
                      <a:r>
                        <a:rPr lang="en-US" sz="1600" dirty="0"/>
                        <a:t>147.7</a:t>
                      </a:r>
                    </a:p>
                  </a:txBody>
                  <a:tcPr anchor="ctr"/>
                </a:tc>
                <a:tc>
                  <a:txBody>
                    <a:bodyPr/>
                    <a:lstStyle/>
                    <a:p>
                      <a:r>
                        <a:rPr lang="en-US" sz="1600" dirty="0"/>
                        <a:t>69.2</a:t>
                      </a:r>
                    </a:p>
                  </a:txBody>
                  <a:tcPr anchor="ctr"/>
                </a:tc>
                <a:tc>
                  <a:txBody>
                    <a:bodyPr/>
                    <a:lstStyle/>
                    <a:p>
                      <a:r>
                        <a:rPr lang="en-US" sz="1600" dirty="0"/>
                        <a:t>94.1</a:t>
                      </a:r>
                    </a:p>
                  </a:txBody>
                  <a:tcPr anchor="ctr"/>
                </a:tc>
                <a:tc>
                  <a:txBody>
                    <a:bodyPr/>
                    <a:lstStyle/>
                    <a:p>
                      <a:r>
                        <a:rPr lang="en-US" sz="1600" dirty="0"/>
                        <a:t>109.0</a:t>
                      </a:r>
                    </a:p>
                  </a:txBody>
                  <a:tcPr anchor="ctr"/>
                </a:tc>
                <a:tc>
                  <a:txBody>
                    <a:bodyPr/>
                    <a:lstStyle/>
                    <a:p>
                      <a:r>
                        <a:rPr lang="en-US" sz="1600" dirty="0"/>
                        <a:t>130.8</a:t>
                      </a:r>
                    </a:p>
                  </a:txBody>
                  <a:tcPr anchor="ctr"/>
                </a:tc>
                <a:tc>
                  <a:txBody>
                    <a:bodyPr/>
                    <a:lstStyle/>
                    <a:p>
                      <a:r>
                        <a:rPr lang="en-US" sz="1600" dirty="0"/>
                        <a:t>51.0</a:t>
                      </a:r>
                    </a:p>
                  </a:txBody>
                  <a:tcPr anchor="ctr"/>
                </a:tc>
                <a:extLst>
                  <a:ext uri="{0D108BD9-81ED-4DB2-BD59-A6C34878D82A}">
                    <a16:rowId xmlns:a16="http://schemas.microsoft.com/office/drawing/2014/main" val="3982176290"/>
                  </a:ext>
                </a:extLst>
              </a:tr>
              <a:tr h="347622">
                <a:tc>
                  <a:txBody>
                    <a:bodyPr/>
                    <a:lstStyle/>
                    <a:p>
                      <a:r>
                        <a:rPr lang="en-US" sz="1600" dirty="0"/>
                        <a:t>MINF</a:t>
                      </a:r>
                    </a:p>
                  </a:txBody>
                  <a:tcPr anchor="ctr"/>
                </a:tc>
                <a:tc>
                  <a:txBody>
                    <a:bodyPr/>
                    <a:lstStyle/>
                    <a:p>
                      <a:r>
                        <a:rPr lang="en-US" sz="1600" dirty="0"/>
                        <a:t>126.2</a:t>
                      </a:r>
                    </a:p>
                  </a:txBody>
                  <a:tcPr anchor="ctr"/>
                </a:tc>
                <a:tc>
                  <a:txBody>
                    <a:bodyPr/>
                    <a:lstStyle/>
                    <a:p>
                      <a:r>
                        <a:rPr lang="en-US" sz="1600" dirty="0"/>
                        <a:t>58.3</a:t>
                      </a:r>
                    </a:p>
                  </a:txBody>
                  <a:tcPr anchor="ctr"/>
                </a:tc>
                <a:tc>
                  <a:txBody>
                    <a:bodyPr/>
                    <a:lstStyle/>
                    <a:p>
                      <a:r>
                        <a:rPr lang="en-US" sz="1600" dirty="0"/>
                        <a:t>129.2</a:t>
                      </a:r>
                    </a:p>
                  </a:txBody>
                  <a:tcPr anchor="ctr"/>
                </a:tc>
                <a:tc>
                  <a:txBody>
                    <a:bodyPr/>
                    <a:lstStyle/>
                    <a:p>
                      <a:r>
                        <a:rPr lang="en-US" sz="1600" dirty="0"/>
                        <a:t>143.4</a:t>
                      </a:r>
                    </a:p>
                  </a:txBody>
                  <a:tcPr anchor="ctr"/>
                </a:tc>
                <a:tc>
                  <a:txBody>
                    <a:bodyPr/>
                    <a:lstStyle/>
                    <a:p>
                      <a:r>
                        <a:rPr lang="en-US" sz="1600" dirty="0"/>
                        <a:t>189.3</a:t>
                      </a:r>
                    </a:p>
                  </a:txBody>
                  <a:tcPr anchor="ctr"/>
                </a:tc>
                <a:tc>
                  <a:txBody>
                    <a:bodyPr/>
                    <a:lstStyle/>
                    <a:p>
                      <a:r>
                        <a:rPr lang="en-US" sz="1600" dirty="0"/>
                        <a:t>131.8</a:t>
                      </a:r>
                    </a:p>
                  </a:txBody>
                  <a:tcPr anchor="ctr"/>
                </a:tc>
                <a:extLst>
                  <a:ext uri="{0D108BD9-81ED-4DB2-BD59-A6C34878D82A}">
                    <a16:rowId xmlns:a16="http://schemas.microsoft.com/office/drawing/2014/main" val="2173721777"/>
                  </a:ext>
                </a:extLst>
              </a:tr>
              <a:tr h="347622">
                <a:tc>
                  <a:txBody>
                    <a:bodyPr/>
                    <a:lstStyle/>
                    <a:p>
                      <a:r>
                        <a:rPr lang="en-US" sz="1600" dirty="0"/>
                        <a:t>DCM</a:t>
                      </a:r>
                    </a:p>
                  </a:txBody>
                  <a:tcPr anchor="ctr"/>
                </a:tc>
                <a:tc>
                  <a:txBody>
                    <a:bodyPr/>
                    <a:lstStyle/>
                    <a:p>
                      <a:r>
                        <a:rPr lang="en-US" sz="1600" b="1" dirty="0"/>
                        <a:t>186.1</a:t>
                      </a:r>
                    </a:p>
                  </a:txBody>
                  <a:tcPr anchor="ctr"/>
                </a:tc>
                <a:tc>
                  <a:txBody>
                    <a:bodyPr/>
                    <a:lstStyle/>
                    <a:p>
                      <a:r>
                        <a:rPr lang="en-US" sz="1600" b="1" dirty="0"/>
                        <a:t>128.6</a:t>
                      </a:r>
                    </a:p>
                  </a:txBody>
                  <a:tcPr anchor="ctr"/>
                </a:tc>
                <a:tc>
                  <a:txBody>
                    <a:bodyPr/>
                    <a:lstStyle/>
                    <a:p>
                      <a:r>
                        <a:rPr lang="en-US" sz="1600" b="1" dirty="0"/>
                        <a:t>158.1</a:t>
                      </a:r>
                    </a:p>
                  </a:txBody>
                  <a:tcPr anchor="ctr"/>
                </a:tc>
                <a:tc>
                  <a:txBody>
                    <a:bodyPr/>
                    <a:lstStyle/>
                    <a:p>
                      <a:r>
                        <a:rPr lang="en-US" sz="1600" dirty="0"/>
                        <a:t>168.6</a:t>
                      </a:r>
                    </a:p>
                  </a:txBody>
                  <a:tcPr anchor="ctr"/>
                </a:tc>
                <a:tc>
                  <a:txBody>
                    <a:bodyPr/>
                    <a:lstStyle/>
                    <a:p>
                      <a:r>
                        <a:rPr lang="en-US" sz="1600" b="1" dirty="0"/>
                        <a:t>275.6</a:t>
                      </a:r>
                    </a:p>
                  </a:txBody>
                  <a:tcPr anchor="ctr"/>
                </a:tc>
                <a:tc>
                  <a:txBody>
                    <a:bodyPr/>
                    <a:lstStyle/>
                    <a:p>
                      <a:r>
                        <a:rPr lang="en-US" sz="1600" b="1" dirty="0"/>
                        <a:t>224.9</a:t>
                      </a:r>
                    </a:p>
                  </a:txBody>
                  <a:tcPr anchor="ctr"/>
                </a:tc>
                <a:extLst>
                  <a:ext uri="{0D108BD9-81ED-4DB2-BD59-A6C34878D82A}">
                    <a16:rowId xmlns:a16="http://schemas.microsoft.com/office/drawing/2014/main" val="2468079669"/>
                  </a:ext>
                </a:extLst>
              </a:tr>
              <a:tr h="347622">
                <a:tc>
                  <a:txBody>
                    <a:bodyPr/>
                    <a:lstStyle/>
                    <a:p>
                      <a:r>
                        <a:rPr lang="en-US" sz="1600" dirty="0"/>
                        <a:t>HCM</a:t>
                      </a:r>
                    </a:p>
                  </a:txBody>
                  <a:tcPr anchor="ctr"/>
                </a:tc>
                <a:tc>
                  <a:txBody>
                    <a:bodyPr/>
                    <a:lstStyle/>
                    <a:p>
                      <a:r>
                        <a:rPr lang="en-US" sz="1600" dirty="0"/>
                        <a:t>121.2</a:t>
                      </a:r>
                    </a:p>
                  </a:txBody>
                  <a:tcPr anchor="ctr"/>
                </a:tc>
                <a:tc>
                  <a:txBody>
                    <a:bodyPr/>
                    <a:lstStyle/>
                    <a:p>
                      <a:r>
                        <a:rPr lang="en-US" sz="1600" dirty="0"/>
                        <a:t>47.7</a:t>
                      </a:r>
                    </a:p>
                  </a:txBody>
                  <a:tcPr anchor="ctr"/>
                </a:tc>
                <a:tc>
                  <a:txBody>
                    <a:bodyPr/>
                    <a:lstStyle/>
                    <a:p>
                      <a:r>
                        <a:rPr lang="en-US" sz="1600" b="1" dirty="0"/>
                        <a:t>168.0</a:t>
                      </a:r>
                    </a:p>
                  </a:txBody>
                  <a:tcPr anchor="ctr"/>
                </a:tc>
                <a:tc>
                  <a:txBody>
                    <a:bodyPr/>
                    <a:lstStyle/>
                    <a:p>
                      <a:r>
                        <a:rPr lang="en-US" sz="1600" b="1" dirty="0"/>
                        <a:t>192.4</a:t>
                      </a:r>
                    </a:p>
                  </a:txBody>
                  <a:tcPr anchor="ctr"/>
                </a:tc>
                <a:tc>
                  <a:txBody>
                    <a:bodyPr/>
                    <a:lstStyle/>
                    <a:p>
                      <a:r>
                        <a:rPr lang="en-US" sz="1600" dirty="0"/>
                        <a:t>128.0</a:t>
                      </a:r>
                    </a:p>
                  </a:txBody>
                  <a:tcPr anchor="ctr"/>
                </a:tc>
                <a:tc>
                  <a:txBody>
                    <a:bodyPr/>
                    <a:lstStyle/>
                    <a:p>
                      <a:r>
                        <a:rPr lang="en-US" sz="1600" dirty="0"/>
                        <a:t>42.0</a:t>
                      </a:r>
                    </a:p>
                  </a:txBody>
                  <a:tcPr anchor="ctr"/>
                </a:tc>
                <a:extLst>
                  <a:ext uri="{0D108BD9-81ED-4DB2-BD59-A6C34878D82A}">
                    <a16:rowId xmlns:a16="http://schemas.microsoft.com/office/drawing/2014/main" val="3012570104"/>
                  </a:ext>
                </a:extLst>
              </a:tr>
              <a:tr h="347622">
                <a:tc>
                  <a:txBody>
                    <a:bodyPr/>
                    <a:lstStyle/>
                    <a:p>
                      <a:r>
                        <a:rPr lang="en-US" sz="1600" dirty="0"/>
                        <a:t>RV</a:t>
                      </a:r>
                    </a:p>
                  </a:txBody>
                  <a:tcPr anchor="ctr"/>
                </a:tc>
                <a:tc>
                  <a:txBody>
                    <a:bodyPr/>
                    <a:lstStyle/>
                    <a:p>
                      <a:r>
                        <a:rPr lang="en-US" sz="1600" b="1" dirty="0"/>
                        <a:t>220.6</a:t>
                      </a:r>
                    </a:p>
                  </a:txBody>
                  <a:tcPr anchor="ctr"/>
                </a:tc>
                <a:tc>
                  <a:txBody>
                    <a:bodyPr/>
                    <a:lstStyle/>
                    <a:p>
                      <a:r>
                        <a:rPr lang="en-US" sz="1600" b="1" dirty="0"/>
                        <a:t>139.6</a:t>
                      </a:r>
                    </a:p>
                  </a:txBody>
                  <a:tcPr anchor="ctr"/>
                </a:tc>
                <a:tc>
                  <a:txBody>
                    <a:bodyPr/>
                    <a:lstStyle/>
                    <a:p>
                      <a:r>
                        <a:rPr lang="en-US" sz="1600" dirty="0"/>
                        <a:t>81.63</a:t>
                      </a:r>
                    </a:p>
                  </a:txBody>
                  <a:tcPr anchor="ctr"/>
                </a:tc>
                <a:tc>
                  <a:txBody>
                    <a:bodyPr/>
                    <a:lstStyle/>
                    <a:p>
                      <a:r>
                        <a:rPr lang="en-US" sz="1600" dirty="0"/>
                        <a:t>91.02</a:t>
                      </a:r>
                    </a:p>
                  </a:txBody>
                  <a:tcPr anchor="ctr"/>
                </a:tc>
                <a:tc>
                  <a:txBody>
                    <a:bodyPr/>
                    <a:lstStyle/>
                    <a:p>
                      <a:r>
                        <a:rPr lang="en-US" sz="1600" dirty="0"/>
                        <a:t>125.5</a:t>
                      </a:r>
                    </a:p>
                  </a:txBody>
                  <a:tcPr anchor="ctr"/>
                </a:tc>
                <a:tc>
                  <a:txBody>
                    <a:bodyPr/>
                    <a:lstStyle/>
                    <a:p>
                      <a:r>
                        <a:rPr lang="en-US" sz="1600" dirty="0"/>
                        <a:t>54.0</a:t>
                      </a:r>
                    </a:p>
                  </a:txBody>
                  <a:tcPr anchor="ctr"/>
                </a:tc>
                <a:extLst>
                  <a:ext uri="{0D108BD9-81ED-4DB2-BD59-A6C34878D82A}">
                    <a16:rowId xmlns:a16="http://schemas.microsoft.com/office/drawing/2014/main" val="1838851384"/>
                  </a:ext>
                </a:extLst>
              </a:tr>
            </a:tbl>
          </a:graphicData>
        </a:graphic>
      </p:graphicFrame>
      <p:pic>
        <p:nvPicPr>
          <p:cNvPr id="6" name="Picture 5">
            <a:extLst>
              <a:ext uri="{FF2B5EF4-FFF2-40B4-BE49-F238E27FC236}">
                <a16:creationId xmlns:a16="http://schemas.microsoft.com/office/drawing/2014/main" id="{E7E2E339-0A94-4CD3-72EC-F1C9C5FD9440}"/>
              </a:ext>
            </a:extLst>
          </p:cNvPr>
          <p:cNvPicPr>
            <a:picLocks noChangeAspect="1"/>
          </p:cNvPicPr>
          <p:nvPr/>
        </p:nvPicPr>
        <p:blipFill>
          <a:blip r:embed="rId3"/>
          <a:stretch>
            <a:fillRect/>
          </a:stretch>
        </p:blipFill>
        <p:spPr>
          <a:xfrm>
            <a:off x="6934200" y="4343399"/>
            <a:ext cx="5124958" cy="2438401"/>
          </a:xfrm>
          <a:prstGeom prst="rect">
            <a:avLst/>
          </a:prstGeom>
          <a:ln>
            <a:noFill/>
          </a:ln>
          <a:effectLst>
            <a:outerShdw blurRad="292100" dist="139700" dir="2700000" algn="tl" rotWithShape="0">
              <a:srgbClr val="333333">
                <a:alpha val="65000"/>
              </a:srgbClr>
            </a:outerShdw>
          </a:effectLst>
        </p:spPr>
      </p:pic>
      <p:sp>
        <p:nvSpPr>
          <p:cNvPr id="8" name="Content Placeholder 2">
            <a:extLst>
              <a:ext uri="{FF2B5EF4-FFF2-40B4-BE49-F238E27FC236}">
                <a16:creationId xmlns:a16="http://schemas.microsoft.com/office/drawing/2014/main" id="{9DA8EB8D-63D1-7BEC-4011-913C0059D8BE}"/>
              </a:ext>
            </a:extLst>
          </p:cNvPr>
          <p:cNvSpPr txBox="1">
            <a:spLocks/>
          </p:cNvSpPr>
          <p:nvPr/>
        </p:nvSpPr>
        <p:spPr>
          <a:xfrm>
            <a:off x="1676400" y="4419600"/>
            <a:ext cx="5181599" cy="2819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SzPct val="100000"/>
              <a:buFont typeface="Courier New" panose="02070309020205020404" pitchFamily="49" charset="0"/>
              <a:buChar char="o"/>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Courier New" panose="02070309020205020404" pitchFamily="49" charset="0"/>
              <a:buChar char="o"/>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Courier New" panose="02070309020205020404" pitchFamily="49" charset="0"/>
              <a:buChar char="o"/>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Courier New" panose="02070309020205020404" pitchFamily="49" charset="0"/>
              <a:buChar char="o"/>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lnSpc>
                <a:spcPct val="120000"/>
              </a:lnSpc>
              <a:spcBef>
                <a:spcPts val="1200"/>
              </a:spcBef>
              <a:buNone/>
            </a:pPr>
            <a:r>
              <a:rPr lang="en-US" sz="1800" dirty="0"/>
              <a:t>Build a simple ML model:</a:t>
            </a:r>
          </a:p>
          <a:p>
            <a:pPr>
              <a:lnSpc>
                <a:spcPct val="100000"/>
              </a:lnSpc>
              <a:spcBef>
                <a:spcPts val="1200"/>
              </a:spcBef>
            </a:pPr>
            <a:r>
              <a:rPr lang="en-US" sz="1800" dirty="0" err="1"/>
              <a:t>Sklearn</a:t>
            </a:r>
            <a:r>
              <a:rPr lang="en-US" sz="1800" dirty="0"/>
              <a:t> pipeline</a:t>
            </a:r>
          </a:p>
          <a:p>
            <a:pPr>
              <a:lnSpc>
                <a:spcPct val="100000"/>
              </a:lnSpc>
              <a:spcBef>
                <a:spcPts val="1200"/>
              </a:spcBef>
            </a:pPr>
            <a:r>
              <a:rPr lang="en-US" sz="1800" dirty="0" err="1"/>
              <a:t>StratifiedKFold</a:t>
            </a:r>
            <a:r>
              <a:rPr lang="en-US" sz="1800" dirty="0"/>
              <a:t> &amp; </a:t>
            </a:r>
            <a:r>
              <a:rPr lang="en-US" sz="1800" dirty="0" err="1"/>
              <a:t>GridSearchCV</a:t>
            </a:r>
            <a:endParaRPr lang="en-US" sz="1800" dirty="0"/>
          </a:p>
          <a:p>
            <a:pPr>
              <a:lnSpc>
                <a:spcPct val="100000"/>
              </a:lnSpc>
              <a:spcBef>
                <a:spcPts val="1200"/>
              </a:spcBef>
            </a:pPr>
            <a:r>
              <a:rPr lang="en-US" sz="1800" dirty="0"/>
              <a:t>SVM, </a:t>
            </a:r>
            <a:r>
              <a:rPr lang="en-US" sz="1800" dirty="0" err="1"/>
              <a:t>RandomForest</a:t>
            </a:r>
            <a:r>
              <a:rPr lang="en-US" sz="1800" dirty="0"/>
              <a:t>, </a:t>
            </a:r>
            <a:r>
              <a:rPr lang="en-US" sz="1800" dirty="0" err="1"/>
              <a:t>GradientBoosting</a:t>
            </a:r>
            <a:r>
              <a:rPr lang="en-US" sz="1800" dirty="0"/>
              <a:t> &amp; </a:t>
            </a:r>
            <a:r>
              <a:rPr lang="en-US" sz="1800" dirty="0" err="1"/>
              <a:t>MLPClassifier</a:t>
            </a:r>
            <a:r>
              <a:rPr lang="en-US" sz="1800" dirty="0"/>
              <a:t> </a:t>
            </a:r>
          </a:p>
          <a:p>
            <a:pPr marL="0" indent="0">
              <a:lnSpc>
                <a:spcPct val="100000"/>
              </a:lnSpc>
              <a:spcBef>
                <a:spcPts val="1200"/>
              </a:spcBef>
              <a:buNone/>
            </a:pPr>
            <a:r>
              <a:rPr lang="en-US" sz="1800" dirty="0">
                <a:sym typeface="Wingdings" pitchFamily="2" charset="2"/>
              </a:rPr>
              <a:t> </a:t>
            </a:r>
            <a:r>
              <a:rPr lang="en-US" sz="1800" dirty="0"/>
              <a:t>SVM (C= 10, kernel = </a:t>
            </a:r>
            <a:r>
              <a:rPr lang="en-US" sz="1800" dirty="0" err="1"/>
              <a:t>rbf</a:t>
            </a:r>
            <a:r>
              <a:rPr lang="en-US" sz="1800" dirty="0"/>
              <a:t>, scaling='passthrough’)</a:t>
            </a:r>
          </a:p>
        </p:txBody>
      </p:sp>
      <p:sp>
        <p:nvSpPr>
          <p:cNvPr id="9" name="Content Placeholder 2">
            <a:extLst>
              <a:ext uri="{FF2B5EF4-FFF2-40B4-BE49-F238E27FC236}">
                <a16:creationId xmlns:a16="http://schemas.microsoft.com/office/drawing/2014/main" id="{6B57AAFF-3741-AB5F-3912-52567B976490}"/>
              </a:ext>
            </a:extLst>
          </p:cNvPr>
          <p:cNvSpPr txBox="1">
            <a:spLocks/>
          </p:cNvSpPr>
          <p:nvPr/>
        </p:nvSpPr>
        <p:spPr>
          <a:xfrm>
            <a:off x="7027005" y="1945265"/>
            <a:ext cx="4402995" cy="1752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SzPct val="100000"/>
              <a:buFont typeface="Courier New" panose="02070309020205020404" pitchFamily="49" charset="0"/>
              <a:buChar char="o"/>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Courier New" panose="02070309020205020404" pitchFamily="49" charset="0"/>
              <a:buChar char="o"/>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Courier New" panose="02070309020205020404" pitchFamily="49" charset="0"/>
              <a:buChar char="o"/>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Courier New" panose="02070309020205020404" pitchFamily="49" charset="0"/>
              <a:buChar char="o"/>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a:lnSpc>
                <a:spcPct val="100000"/>
              </a:lnSpc>
            </a:pPr>
            <a:r>
              <a:rPr lang="en-US" sz="1800" dirty="0"/>
              <a:t>Voxel segmentation masks </a:t>
            </a:r>
            <a:r>
              <a:rPr lang="en-US" sz="1800" dirty="0">
                <a:sym typeface="Wingdings" pitchFamily="2" charset="2"/>
              </a:rPr>
              <a:t> Volume!</a:t>
            </a:r>
            <a:endParaRPr lang="en-US" sz="1800" dirty="0"/>
          </a:p>
          <a:p>
            <a:pPr>
              <a:lnSpc>
                <a:spcPct val="100000"/>
              </a:lnSpc>
            </a:pPr>
            <a:r>
              <a:rPr lang="en-US" sz="1800" dirty="0"/>
              <a:t>Easily done with </a:t>
            </a:r>
            <a:r>
              <a:rPr lang="en-US" sz="1800" dirty="0" err="1"/>
              <a:t>nibabel</a:t>
            </a:r>
            <a:endParaRPr lang="en-US" sz="1800" dirty="0"/>
          </a:p>
          <a:p>
            <a:pPr>
              <a:lnSpc>
                <a:spcPct val="100000"/>
              </a:lnSpc>
            </a:pPr>
            <a:r>
              <a:rPr lang="en-US" sz="1800" dirty="0"/>
              <a:t>Calculate volumes of both ventricles and the myocardium for both phases</a:t>
            </a:r>
          </a:p>
        </p:txBody>
      </p:sp>
      <p:pic>
        <p:nvPicPr>
          <p:cNvPr id="11268" name="Picture 4" descr="scikit-learn · PyPI">
            <a:extLst>
              <a:ext uri="{FF2B5EF4-FFF2-40B4-BE49-F238E27FC236}">
                <a16:creationId xmlns:a16="http://schemas.microsoft.com/office/drawing/2014/main" id="{BCBF74A7-1A33-B7B2-7DC1-552B6D3A79B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32155" y="4648200"/>
            <a:ext cx="1349645" cy="838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97661BD-37E6-62AF-03A3-5736820A773C}"/>
              </a:ext>
            </a:extLst>
          </p:cNvPr>
          <p:cNvPicPr>
            <a:picLocks noChangeAspect="1"/>
          </p:cNvPicPr>
          <p:nvPr/>
        </p:nvPicPr>
        <p:blipFill>
          <a:blip r:embed="rId5"/>
          <a:stretch>
            <a:fillRect/>
          </a:stretch>
        </p:blipFill>
        <p:spPr>
          <a:xfrm>
            <a:off x="9906000" y="2362200"/>
            <a:ext cx="457200" cy="457200"/>
          </a:xfrm>
          <a:prstGeom prst="rect">
            <a:avLst/>
          </a:prstGeom>
        </p:spPr>
      </p:pic>
    </p:spTree>
    <p:extLst>
      <p:ext uri="{BB962C8B-B14F-4D97-AF65-F5344CB8AC3E}">
        <p14:creationId xmlns:p14="http://schemas.microsoft.com/office/powerpoint/2010/main" val="282251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 calcmode="lin" valueType="num">
                                      <p:cBhvr additive="base">
                                        <p:cTn id="9" dur="500" fill="hold"/>
                                        <p:tgtEl>
                                          <p:spTgt spid="12"/>
                                        </p:tgtEl>
                                        <p:attrNameLst>
                                          <p:attrName>ppt_x</p:attrName>
                                        </p:attrNameLst>
                                      </p:cBhvr>
                                      <p:tavLst>
                                        <p:tav tm="0">
                                          <p:val>
                                            <p:strVal val="1+#ppt_w/2"/>
                                          </p:val>
                                        </p:tav>
                                        <p:tav tm="100000">
                                          <p:val>
                                            <p:strVal val="#ppt_x"/>
                                          </p:val>
                                        </p:tav>
                                      </p:tavLst>
                                    </p:anim>
                                    <p:anim calcmode="lin" valueType="num">
                                      <p:cBhvr additive="base">
                                        <p:cTn id="1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7"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900" decel="100000" fill="hold"/>
                                        <p:tgtEl>
                                          <p:spTgt spid="4"/>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2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1F68C-4B1E-EAC1-BC84-F4D508BBDD63}"/>
              </a:ext>
            </a:extLst>
          </p:cNvPr>
          <p:cNvSpPr>
            <a:spLocks noGrp="1"/>
          </p:cNvSpPr>
          <p:nvPr>
            <p:ph type="title"/>
          </p:nvPr>
        </p:nvSpPr>
        <p:spPr/>
        <p:txBody>
          <a:bodyPr/>
          <a:lstStyle/>
          <a:p>
            <a:r>
              <a:rPr lang="en-US" dirty="0"/>
              <a:t>From the ACDC website:</a:t>
            </a:r>
          </a:p>
        </p:txBody>
      </p:sp>
      <p:sp>
        <p:nvSpPr>
          <p:cNvPr id="7" name="Rounded Rectangle 6">
            <a:extLst>
              <a:ext uri="{FF2B5EF4-FFF2-40B4-BE49-F238E27FC236}">
                <a16:creationId xmlns:a16="http://schemas.microsoft.com/office/drawing/2014/main" id="{26FA7552-E439-C88B-F38C-78B89340E552}"/>
              </a:ext>
            </a:extLst>
          </p:cNvPr>
          <p:cNvSpPr/>
          <p:nvPr/>
        </p:nvSpPr>
        <p:spPr>
          <a:xfrm>
            <a:off x="858631" y="1905076"/>
            <a:ext cx="10287000" cy="4648123"/>
          </a:xfrm>
          <a:custGeom>
            <a:avLst/>
            <a:gdLst>
              <a:gd name="connsiteX0" fmla="*/ 0 w 10287000"/>
              <a:gd name="connsiteY0" fmla="*/ 393138 h 4648123"/>
              <a:gd name="connsiteX1" fmla="*/ 393138 w 10287000"/>
              <a:gd name="connsiteY1" fmla="*/ 0 h 4648123"/>
              <a:gd name="connsiteX2" fmla="*/ 1261776 w 10287000"/>
              <a:gd name="connsiteY2" fmla="*/ 0 h 4648123"/>
              <a:gd name="connsiteX3" fmla="*/ 1845392 w 10287000"/>
              <a:gd name="connsiteY3" fmla="*/ 0 h 4648123"/>
              <a:gd name="connsiteX4" fmla="*/ 2334000 w 10287000"/>
              <a:gd name="connsiteY4" fmla="*/ 0 h 4648123"/>
              <a:gd name="connsiteX5" fmla="*/ 3107631 w 10287000"/>
              <a:gd name="connsiteY5" fmla="*/ 0 h 4648123"/>
              <a:gd name="connsiteX6" fmla="*/ 3691246 w 10287000"/>
              <a:gd name="connsiteY6" fmla="*/ 0 h 4648123"/>
              <a:gd name="connsiteX7" fmla="*/ 4559884 w 10287000"/>
              <a:gd name="connsiteY7" fmla="*/ 0 h 4648123"/>
              <a:gd name="connsiteX8" fmla="*/ 5048493 w 10287000"/>
              <a:gd name="connsiteY8" fmla="*/ 0 h 4648123"/>
              <a:gd name="connsiteX9" fmla="*/ 5917130 w 10287000"/>
              <a:gd name="connsiteY9" fmla="*/ 0 h 4648123"/>
              <a:gd name="connsiteX10" fmla="*/ 6310732 w 10287000"/>
              <a:gd name="connsiteY10" fmla="*/ 0 h 4648123"/>
              <a:gd name="connsiteX11" fmla="*/ 6989355 w 10287000"/>
              <a:gd name="connsiteY11" fmla="*/ 0 h 4648123"/>
              <a:gd name="connsiteX12" fmla="*/ 7667978 w 10287000"/>
              <a:gd name="connsiteY12" fmla="*/ 0 h 4648123"/>
              <a:gd name="connsiteX13" fmla="*/ 8251594 w 10287000"/>
              <a:gd name="connsiteY13" fmla="*/ 0 h 4648123"/>
              <a:gd name="connsiteX14" fmla="*/ 9120232 w 10287000"/>
              <a:gd name="connsiteY14" fmla="*/ 0 h 4648123"/>
              <a:gd name="connsiteX15" fmla="*/ 9893862 w 10287000"/>
              <a:gd name="connsiteY15" fmla="*/ 0 h 4648123"/>
              <a:gd name="connsiteX16" fmla="*/ 10287000 w 10287000"/>
              <a:gd name="connsiteY16" fmla="*/ 393138 h 4648123"/>
              <a:gd name="connsiteX17" fmla="*/ 10287000 w 10287000"/>
              <a:gd name="connsiteY17" fmla="*/ 1075398 h 4648123"/>
              <a:gd name="connsiteX18" fmla="*/ 10287000 w 10287000"/>
              <a:gd name="connsiteY18" fmla="*/ 1719039 h 4648123"/>
              <a:gd name="connsiteX19" fmla="*/ 10287000 w 10287000"/>
              <a:gd name="connsiteY19" fmla="*/ 2246825 h 4648123"/>
              <a:gd name="connsiteX20" fmla="*/ 10287000 w 10287000"/>
              <a:gd name="connsiteY20" fmla="*/ 2813229 h 4648123"/>
              <a:gd name="connsiteX21" fmla="*/ 10287000 w 10287000"/>
              <a:gd name="connsiteY21" fmla="*/ 3534107 h 4648123"/>
              <a:gd name="connsiteX22" fmla="*/ 10287000 w 10287000"/>
              <a:gd name="connsiteY22" fmla="*/ 4254985 h 4648123"/>
              <a:gd name="connsiteX23" fmla="*/ 9893862 w 10287000"/>
              <a:gd name="connsiteY23" fmla="*/ 4648123 h 4648123"/>
              <a:gd name="connsiteX24" fmla="*/ 9120232 w 10287000"/>
              <a:gd name="connsiteY24" fmla="*/ 4648123 h 4648123"/>
              <a:gd name="connsiteX25" fmla="*/ 8726630 w 10287000"/>
              <a:gd name="connsiteY25" fmla="*/ 4648123 h 4648123"/>
              <a:gd name="connsiteX26" fmla="*/ 8048007 w 10287000"/>
              <a:gd name="connsiteY26" fmla="*/ 4648123 h 4648123"/>
              <a:gd name="connsiteX27" fmla="*/ 7559398 w 10287000"/>
              <a:gd name="connsiteY27" fmla="*/ 4648123 h 4648123"/>
              <a:gd name="connsiteX28" fmla="*/ 6785768 w 10287000"/>
              <a:gd name="connsiteY28" fmla="*/ 4648123 h 4648123"/>
              <a:gd name="connsiteX29" fmla="*/ 6297159 w 10287000"/>
              <a:gd name="connsiteY29" fmla="*/ 4648123 h 4648123"/>
              <a:gd name="connsiteX30" fmla="*/ 5523529 w 10287000"/>
              <a:gd name="connsiteY30" fmla="*/ 4648123 h 4648123"/>
              <a:gd name="connsiteX31" fmla="*/ 5129928 w 10287000"/>
              <a:gd name="connsiteY31" fmla="*/ 4648123 h 4648123"/>
              <a:gd name="connsiteX32" fmla="*/ 4356297 w 10287000"/>
              <a:gd name="connsiteY32" fmla="*/ 4648123 h 4648123"/>
              <a:gd name="connsiteX33" fmla="*/ 3867688 w 10287000"/>
              <a:gd name="connsiteY33" fmla="*/ 4648123 h 4648123"/>
              <a:gd name="connsiteX34" fmla="*/ 3474087 w 10287000"/>
              <a:gd name="connsiteY34" fmla="*/ 4648123 h 4648123"/>
              <a:gd name="connsiteX35" fmla="*/ 2985478 w 10287000"/>
              <a:gd name="connsiteY35" fmla="*/ 4648123 h 4648123"/>
              <a:gd name="connsiteX36" fmla="*/ 2211848 w 10287000"/>
              <a:gd name="connsiteY36" fmla="*/ 4648123 h 4648123"/>
              <a:gd name="connsiteX37" fmla="*/ 1723239 w 10287000"/>
              <a:gd name="connsiteY37" fmla="*/ 4648123 h 4648123"/>
              <a:gd name="connsiteX38" fmla="*/ 1329638 w 10287000"/>
              <a:gd name="connsiteY38" fmla="*/ 4648123 h 4648123"/>
              <a:gd name="connsiteX39" fmla="*/ 393138 w 10287000"/>
              <a:gd name="connsiteY39" fmla="*/ 4648123 h 4648123"/>
              <a:gd name="connsiteX40" fmla="*/ 0 w 10287000"/>
              <a:gd name="connsiteY40" fmla="*/ 4254985 h 4648123"/>
              <a:gd name="connsiteX41" fmla="*/ 0 w 10287000"/>
              <a:gd name="connsiteY41" fmla="*/ 3727199 h 4648123"/>
              <a:gd name="connsiteX42" fmla="*/ 0 w 10287000"/>
              <a:gd name="connsiteY42" fmla="*/ 3006321 h 4648123"/>
              <a:gd name="connsiteX43" fmla="*/ 0 w 10287000"/>
              <a:gd name="connsiteY43" fmla="*/ 2362680 h 4648123"/>
              <a:gd name="connsiteX44" fmla="*/ 0 w 10287000"/>
              <a:gd name="connsiteY44" fmla="*/ 1641802 h 4648123"/>
              <a:gd name="connsiteX45" fmla="*/ 0 w 10287000"/>
              <a:gd name="connsiteY45" fmla="*/ 959542 h 4648123"/>
              <a:gd name="connsiteX46" fmla="*/ 0 w 10287000"/>
              <a:gd name="connsiteY46" fmla="*/ 393138 h 464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287000" h="4648123" extrusionOk="0">
                <a:moveTo>
                  <a:pt x="0" y="393138"/>
                </a:moveTo>
                <a:cubicBezTo>
                  <a:pt x="-19724" y="163848"/>
                  <a:pt x="140378" y="13375"/>
                  <a:pt x="393138" y="0"/>
                </a:cubicBezTo>
                <a:cubicBezTo>
                  <a:pt x="619656" y="-24055"/>
                  <a:pt x="1026654" y="-20898"/>
                  <a:pt x="1261776" y="0"/>
                </a:cubicBezTo>
                <a:cubicBezTo>
                  <a:pt x="1496898" y="20898"/>
                  <a:pt x="1600343" y="19686"/>
                  <a:pt x="1845392" y="0"/>
                </a:cubicBezTo>
                <a:cubicBezTo>
                  <a:pt x="2090441" y="-19686"/>
                  <a:pt x="2225504" y="12069"/>
                  <a:pt x="2334000" y="0"/>
                </a:cubicBezTo>
                <a:cubicBezTo>
                  <a:pt x="2442496" y="-12069"/>
                  <a:pt x="2930763" y="37206"/>
                  <a:pt x="3107631" y="0"/>
                </a:cubicBezTo>
                <a:cubicBezTo>
                  <a:pt x="3284499" y="-37206"/>
                  <a:pt x="3525070" y="18209"/>
                  <a:pt x="3691246" y="0"/>
                </a:cubicBezTo>
                <a:cubicBezTo>
                  <a:pt x="3857423" y="-18209"/>
                  <a:pt x="4304678" y="-24272"/>
                  <a:pt x="4559884" y="0"/>
                </a:cubicBezTo>
                <a:cubicBezTo>
                  <a:pt x="4815090" y="24272"/>
                  <a:pt x="4850160" y="-13565"/>
                  <a:pt x="5048493" y="0"/>
                </a:cubicBezTo>
                <a:cubicBezTo>
                  <a:pt x="5246826" y="13565"/>
                  <a:pt x="5590581" y="2154"/>
                  <a:pt x="5917130" y="0"/>
                </a:cubicBezTo>
                <a:cubicBezTo>
                  <a:pt x="6243679" y="-2154"/>
                  <a:pt x="6136619" y="-15442"/>
                  <a:pt x="6310732" y="0"/>
                </a:cubicBezTo>
                <a:cubicBezTo>
                  <a:pt x="6484845" y="15442"/>
                  <a:pt x="6737107" y="16178"/>
                  <a:pt x="6989355" y="0"/>
                </a:cubicBezTo>
                <a:cubicBezTo>
                  <a:pt x="7241603" y="-16178"/>
                  <a:pt x="7478313" y="-32218"/>
                  <a:pt x="7667978" y="0"/>
                </a:cubicBezTo>
                <a:cubicBezTo>
                  <a:pt x="7857643" y="32218"/>
                  <a:pt x="8043792" y="20631"/>
                  <a:pt x="8251594" y="0"/>
                </a:cubicBezTo>
                <a:cubicBezTo>
                  <a:pt x="8459396" y="-20631"/>
                  <a:pt x="8938453" y="-34191"/>
                  <a:pt x="9120232" y="0"/>
                </a:cubicBezTo>
                <a:cubicBezTo>
                  <a:pt x="9302011" y="34191"/>
                  <a:pt x="9627126" y="-12883"/>
                  <a:pt x="9893862" y="0"/>
                </a:cubicBezTo>
                <a:cubicBezTo>
                  <a:pt x="10072129" y="6381"/>
                  <a:pt x="10276947" y="169077"/>
                  <a:pt x="10287000" y="393138"/>
                </a:cubicBezTo>
                <a:cubicBezTo>
                  <a:pt x="10260388" y="543023"/>
                  <a:pt x="10270933" y="778282"/>
                  <a:pt x="10287000" y="1075398"/>
                </a:cubicBezTo>
                <a:cubicBezTo>
                  <a:pt x="10303067" y="1372514"/>
                  <a:pt x="10283112" y="1534492"/>
                  <a:pt x="10287000" y="1719039"/>
                </a:cubicBezTo>
                <a:cubicBezTo>
                  <a:pt x="10290888" y="1903586"/>
                  <a:pt x="10309116" y="2082566"/>
                  <a:pt x="10287000" y="2246825"/>
                </a:cubicBezTo>
                <a:cubicBezTo>
                  <a:pt x="10264884" y="2411084"/>
                  <a:pt x="10261997" y="2545194"/>
                  <a:pt x="10287000" y="2813229"/>
                </a:cubicBezTo>
                <a:cubicBezTo>
                  <a:pt x="10312003" y="3081264"/>
                  <a:pt x="10261516" y="3235877"/>
                  <a:pt x="10287000" y="3534107"/>
                </a:cubicBezTo>
                <a:cubicBezTo>
                  <a:pt x="10312484" y="3832337"/>
                  <a:pt x="10321715" y="3961486"/>
                  <a:pt x="10287000" y="4254985"/>
                </a:cubicBezTo>
                <a:cubicBezTo>
                  <a:pt x="10302044" y="4501897"/>
                  <a:pt x="10093480" y="4657355"/>
                  <a:pt x="9893862" y="4648123"/>
                </a:cubicBezTo>
                <a:cubicBezTo>
                  <a:pt x="9568992" y="4623947"/>
                  <a:pt x="9378090" y="4639900"/>
                  <a:pt x="9120232" y="4648123"/>
                </a:cubicBezTo>
                <a:cubicBezTo>
                  <a:pt x="8862374" y="4656347"/>
                  <a:pt x="8920550" y="4648122"/>
                  <a:pt x="8726630" y="4648123"/>
                </a:cubicBezTo>
                <a:cubicBezTo>
                  <a:pt x="8532710" y="4648124"/>
                  <a:pt x="8358529" y="4646789"/>
                  <a:pt x="8048007" y="4648123"/>
                </a:cubicBezTo>
                <a:cubicBezTo>
                  <a:pt x="7737485" y="4649457"/>
                  <a:pt x="7783713" y="4654982"/>
                  <a:pt x="7559398" y="4648123"/>
                </a:cubicBezTo>
                <a:cubicBezTo>
                  <a:pt x="7335083" y="4641264"/>
                  <a:pt x="6997989" y="4647556"/>
                  <a:pt x="6785768" y="4648123"/>
                </a:cubicBezTo>
                <a:cubicBezTo>
                  <a:pt x="6573547" y="4648691"/>
                  <a:pt x="6504059" y="4644894"/>
                  <a:pt x="6297159" y="4648123"/>
                </a:cubicBezTo>
                <a:cubicBezTo>
                  <a:pt x="6090259" y="4651352"/>
                  <a:pt x="5784781" y="4682587"/>
                  <a:pt x="5523529" y="4648123"/>
                </a:cubicBezTo>
                <a:cubicBezTo>
                  <a:pt x="5262277" y="4613660"/>
                  <a:pt x="5212052" y="4631900"/>
                  <a:pt x="5129928" y="4648123"/>
                </a:cubicBezTo>
                <a:cubicBezTo>
                  <a:pt x="5047804" y="4664346"/>
                  <a:pt x="4537040" y="4640332"/>
                  <a:pt x="4356297" y="4648123"/>
                </a:cubicBezTo>
                <a:cubicBezTo>
                  <a:pt x="4175554" y="4655914"/>
                  <a:pt x="4087589" y="4667179"/>
                  <a:pt x="3867688" y="4648123"/>
                </a:cubicBezTo>
                <a:cubicBezTo>
                  <a:pt x="3647787" y="4629067"/>
                  <a:pt x="3667168" y="4644991"/>
                  <a:pt x="3474087" y="4648123"/>
                </a:cubicBezTo>
                <a:cubicBezTo>
                  <a:pt x="3281006" y="4651255"/>
                  <a:pt x="3223416" y="4632806"/>
                  <a:pt x="2985478" y="4648123"/>
                </a:cubicBezTo>
                <a:cubicBezTo>
                  <a:pt x="2747540" y="4663440"/>
                  <a:pt x="2482222" y="4664051"/>
                  <a:pt x="2211848" y="4648123"/>
                </a:cubicBezTo>
                <a:cubicBezTo>
                  <a:pt x="1941474" y="4632196"/>
                  <a:pt x="1936055" y="4665357"/>
                  <a:pt x="1723239" y="4648123"/>
                </a:cubicBezTo>
                <a:cubicBezTo>
                  <a:pt x="1510423" y="4630889"/>
                  <a:pt x="1436682" y="4660046"/>
                  <a:pt x="1329638" y="4648123"/>
                </a:cubicBezTo>
                <a:cubicBezTo>
                  <a:pt x="1222594" y="4636200"/>
                  <a:pt x="801736" y="4643050"/>
                  <a:pt x="393138" y="4648123"/>
                </a:cubicBezTo>
                <a:cubicBezTo>
                  <a:pt x="188273" y="4678088"/>
                  <a:pt x="22605" y="4494471"/>
                  <a:pt x="0" y="4254985"/>
                </a:cubicBezTo>
                <a:cubicBezTo>
                  <a:pt x="-24412" y="4137436"/>
                  <a:pt x="25769" y="3973977"/>
                  <a:pt x="0" y="3727199"/>
                </a:cubicBezTo>
                <a:cubicBezTo>
                  <a:pt x="-25769" y="3480421"/>
                  <a:pt x="19411" y="3194240"/>
                  <a:pt x="0" y="3006321"/>
                </a:cubicBezTo>
                <a:cubicBezTo>
                  <a:pt x="-19411" y="2818402"/>
                  <a:pt x="30645" y="2623259"/>
                  <a:pt x="0" y="2362680"/>
                </a:cubicBezTo>
                <a:cubicBezTo>
                  <a:pt x="-30645" y="2102101"/>
                  <a:pt x="-17220" y="1911272"/>
                  <a:pt x="0" y="1641802"/>
                </a:cubicBezTo>
                <a:cubicBezTo>
                  <a:pt x="17220" y="1372332"/>
                  <a:pt x="27744" y="1167847"/>
                  <a:pt x="0" y="959542"/>
                </a:cubicBezTo>
                <a:cubicBezTo>
                  <a:pt x="-27744" y="751237"/>
                  <a:pt x="9032" y="602452"/>
                  <a:pt x="0" y="393138"/>
                </a:cubicBezTo>
                <a:close/>
              </a:path>
            </a:pathLst>
          </a:custGeom>
          <a:noFill/>
          <a:ln w="76200">
            <a:solidFill>
              <a:srgbClr val="C00000"/>
            </a:solidFill>
            <a:extLst>
              <a:ext uri="{C807C97D-BFC1-408E-A445-0C87EB9F89A2}">
                <ask:lineSketchStyleProps xmlns:ask="http://schemas.microsoft.com/office/drawing/2018/sketchyshapes" sd="1219033472">
                  <a:prstGeom prst="roundRect">
                    <a:avLst>
                      <a:gd name="adj" fmla="val 8458"/>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274320" tIns="274320" rIns="182880" bIns="274320" rtlCol="0" anchor="ctr"/>
          <a:lstStyle/>
          <a:p>
            <a:pPr marL="0" indent="0">
              <a:lnSpc>
                <a:spcPct val="150000"/>
              </a:lnSpc>
              <a:buNone/>
            </a:pPr>
            <a:r>
              <a:rPr lang="en-US" sz="1600" b="1" dirty="0">
                <a:solidFill>
                  <a:schemeClr val="tx1">
                    <a:lumMod val="85000"/>
                    <a:lumOff val="15000"/>
                  </a:schemeClr>
                </a:solidFill>
              </a:rPr>
              <a:t>Classification rules</a:t>
            </a:r>
          </a:p>
          <a:p>
            <a:pPr marL="0" indent="0">
              <a:lnSpc>
                <a:spcPct val="100000"/>
              </a:lnSpc>
              <a:buNone/>
            </a:pPr>
            <a:r>
              <a:rPr lang="en-US" sz="1600" dirty="0">
                <a:solidFill>
                  <a:schemeClr val="tx1">
                    <a:lumMod val="85000"/>
                    <a:lumOff val="15000"/>
                  </a:schemeClr>
                </a:solidFill>
              </a:rPr>
              <a:t>Each group was clearly defined according to </a:t>
            </a:r>
            <a:r>
              <a:rPr lang="en-US" sz="1600" dirty="0">
                <a:solidFill>
                  <a:srgbClr val="B82D2F"/>
                </a:solidFill>
              </a:rPr>
              <a:t>physiological parameter</a:t>
            </a:r>
            <a:r>
              <a:rPr lang="en-US" sz="1600" dirty="0">
                <a:solidFill>
                  <a:schemeClr val="tx1">
                    <a:lumMod val="85000"/>
                    <a:lumOff val="15000"/>
                  </a:schemeClr>
                </a:solidFill>
              </a:rPr>
              <a:t>, such as the </a:t>
            </a:r>
            <a:r>
              <a:rPr lang="en-US" sz="1600" b="1" dirty="0">
                <a:solidFill>
                  <a:srgbClr val="00B050"/>
                </a:solidFill>
              </a:rPr>
              <a:t>left or right diastolic volume</a:t>
            </a:r>
            <a:r>
              <a:rPr lang="en-US" sz="1600" dirty="0">
                <a:solidFill>
                  <a:schemeClr val="tx1">
                    <a:lumMod val="85000"/>
                    <a:lumOff val="15000"/>
                  </a:schemeClr>
                </a:solidFill>
              </a:rPr>
              <a:t> or </a:t>
            </a:r>
            <a:r>
              <a:rPr lang="en-US" sz="1600" dirty="0">
                <a:solidFill>
                  <a:srgbClr val="C00000"/>
                </a:solidFill>
              </a:rPr>
              <a:t>ejection fraction</a:t>
            </a:r>
            <a:r>
              <a:rPr lang="en-US" sz="1600" dirty="0">
                <a:solidFill>
                  <a:schemeClr val="tx1">
                    <a:lumMod val="85000"/>
                    <a:lumOff val="15000"/>
                  </a:schemeClr>
                </a:solidFill>
              </a:rPr>
              <a:t>, the local contraction of the LV, the LV mass and the </a:t>
            </a:r>
            <a:r>
              <a:rPr lang="en-US" sz="1600" dirty="0">
                <a:solidFill>
                  <a:srgbClr val="C00000"/>
                </a:solidFill>
              </a:rPr>
              <a:t>maximum</a:t>
            </a:r>
            <a:r>
              <a:rPr lang="en-US" sz="1600" dirty="0">
                <a:solidFill>
                  <a:schemeClr val="tx1">
                    <a:lumMod val="85000"/>
                    <a:lumOff val="15000"/>
                  </a:schemeClr>
                </a:solidFill>
              </a:rPr>
              <a:t> </a:t>
            </a:r>
            <a:r>
              <a:rPr lang="en-US" sz="1600" dirty="0">
                <a:solidFill>
                  <a:srgbClr val="B82D2F"/>
                </a:solidFill>
              </a:rPr>
              <a:t>thickness of the myocardium</a:t>
            </a:r>
            <a:r>
              <a:rPr lang="en-US" sz="1600" dirty="0">
                <a:solidFill>
                  <a:schemeClr val="tx1">
                    <a:lumMod val="85000"/>
                    <a:lumOff val="15000"/>
                  </a:schemeClr>
                </a:solidFill>
              </a:rPr>
              <a:t>.</a:t>
            </a:r>
          </a:p>
          <a:p>
            <a:pPr marL="0" indent="0">
              <a:lnSpc>
                <a:spcPct val="100000"/>
              </a:lnSpc>
              <a:buNone/>
            </a:pPr>
            <a:endParaRPr lang="en-US" sz="1600" dirty="0">
              <a:solidFill>
                <a:schemeClr val="tx1">
                  <a:lumMod val="85000"/>
                  <a:lumOff val="15000"/>
                </a:schemeClr>
              </a:solidFill>
            </a:endParaRPr>
          </a:p>
          <a:p>
            <a:pPr marL="0" indent="0">
              <a:lnSpc>
                <a:spcPct val="100000"/>
              </a:lnSpc>
              <a:buNone/>
            </a:pPr>
            <a:r>
              <a:rPr lang="en-US" sz="1400" dirty="0">
                <a:solidFill>
                  <a:schemeClr val="tx1">
                    <a:lumMod val="85000"/>
                    <a:lumOff val="15000"/>
                  </a:schemeClr>
                </a:solidFill>
              </a:rPr>
              <a:t>Different possibilities of ambiguous cases are detailed here:</a:t>
            </a:r>
          </a:p>
          <a:p>
            <a:pPr marL="285750" indent="-285750">
              <a:lnSpc>
                <a:spcPct val="100000"/>
              </a:lnSpc>
              <a:buFont typeface="Arial" panose="020B0604020202020204" pitchFamily="34" charset="0"/>
              <a:buChar char="•"/>
            </a:pPr>
            <a:r>
              <a:rPr lang="en-US" sz="1200" dirty="0">
                <a:solidFill>
                  <a:schemeClr val="tx1">
                    <a:lumMod val="85000"/>
                    <a:lumOff val="15000"/>
                  </a:schemeClr>
                </a:solidFill>
              </a:rPr>
              <a:t>Patients with hypertrophic cardiomyopathy have a left ventricular ejection fraction higher than 55 %. Otherwise, patient with a left ventricular ejection fraction less than 40 % and a local increase of the myocardial thickness (as an adaptation of the myocardium to the disease) must be classified as patients with previous myocardial infarction.</a:t>
            </a:r>
          </a:p>
          <a:p>
            <a:pPr marL="285750" indent="-285750">
              <a:lnSpc>
                <a:spcPct val="100000"/>
              </a:lnSpc>
              <a:buFont typeface="Arial" panose="020B0604020202020204" pitchFamily="34" charset="0"/>
              <a:buChar char="•"/>
            </a:pPr>
            <a:r>
              <a:rPr lang="en-US" sz="1200" dirty="0">
                <a:solidFill>
                  <a:schemeClr val="tx1">
                    <a:lumMod val="85000"/>
                    <a:lumOff val="15000"/>
                  </a:schemeClr>
                </a:solidFill>
              </a:rPr>
              <a:t>Patients with abnormal high left ventricular diastolic volume, low left ventricular ejection fraction and only several myocardial segments with abnormal contraction must be classified as patients with previous myocardial infarction. Indeed, the increase of the volume of the left ventricle is an adaptation of the left ventricle due to a myocardial infarction.</a:t>
            </a:r>
          </a:p>
          <a:p>
            <a:pPr marL="285750" indent="-285750">
              <a:lnSpc>
                <a:spcPct val="100000"/>
              </a:lnSpc>
              <a:buFont typeface="Arial" panose="020B0604020202020204" pitchFamily="34" charset="0"/>
              <a:buChar char="•"/>
            </a:pPr>
            <a:r>
              <a:rPr lang="en-US" sz="1200" dirty="0">
                <a:solidFill>
                  <a:schemeClr val="tx1">
                    <a:lumMod val="85000"/>
                    <a:lumOff val="15000"/>
                  </a:schemeClr>
                </a:solidFill>
              </a:rPr>
              <a:t>A patient with dilated left and right ventricles (with or without abnormal function of the right ventricle) must be classified as patients with dilated cardiomyopathy. Indeed, dilated cardiomyopathy of left ventricle could have impact on the right ventricle.</a:t>
            </a:r>
          </a:p>
          <a:p>
            <a:pPr marL="285750" indent="-285750">
              <a:lnSpc>
                <a:spcPct val="100000"/>
              </a:lnSpc>
              <a:buFont typeface="Arial" panose="020B0604020202020204" pitchFamily="34" charset="0"/>
              <a:buChar char="•"/>
            </a:pPr>
            <a:r>
              <a:rPr lang="en-US" sz="1200" dirty="0">
                <a:solidFill>
                  <a:schemeClr val="tx1">
                    <a:lumMod val="85000"/>
                    <a:lumOff val="15000"/>
                  </a:schemeClr>
                </a:solidFill>
              </a:rPr>
              <a:t>Patients with borderline values should not be included in one particular class. For example, an ejection fraction of the right ventricle greater than 45 % is considered as normal (Mac Kenna criteria) but an ejection fraction of the right ventricle between 40% and 45 % do not allow to classify a case as patient with abnormal right ventricle. </a:t>
            </a:r>
          </a:p>
          <a:p>
            <a:pPr algn="ctr"/>
            <a:endParaRPr lang="en-US" sz="1400" dirty="0"/>
          </a:p>
        </p:txBody>
      </p:sp>
      <p:grpSp>
        <p:nvGrpSpPr>
          <p:cNvPr id="18" name="Group 17">
            <a:extLst>
              <a:ext uri="{FF2B5EF4-FFF2-40B4-BE49-F238E27FC236}">
                <a16:creationId xmlns:a16="http://schemas.microsoft.com/office/drawing/2014/main" id="{BADEDD2E-F7B5-2354-E6B5-6866CE5AC17E}"/>
              </a:ext>
            </a:extLst>
          </p:cNvPr>
          <p:cNvGrpSpPr/>
          <p:nvPr/>
        </p:nvGrpSpPr>
        <p:grpSpPr>
          <a:xfrm>
            <a:off x="10495169" y="1676400"/>
            <a:ext cx="838200" cy="685800"/>
            <a:chOff x="8763000" y="1600200"/>
            <a:chExt cx="838200" cy="685800"/>
          </a:xfrm>
        </p:grpSpPr>
        <p:sp>
          <p:nvSpPr>
            <p:cNvPr id="10" name="Rectangle 9">
              <a:extLst>
                <a:ext uri="{FF2B5EF4-FFF2-40B4-BE49-F238E27FC236}">
                  <a16:creationId xmlns:a16="http://schemas.microsoft.com/office/drawing/2014/main" id="{E8B008CE-C06E-1447-EE70-93A3EC1E4E72}"/>
                </a:ext>
              </a:extLst>
            </p:cNvPr>
            <p:cNvSpPr/>
            <p:nvPr/>
          </p:nvSpPr>
          <p:spPr>
            <a:xfrm>
              <a:off x="8763000" y="1600200"/>
              <a:ext cx="838200" cy="685800"/>
            </a:xfrm>
            <a:prstGeom prst="rect">
              <a:avLst/>
            </a:prstGeom>
            <a:gradFill flip="none" rotWithShape="1">
              <a:gsLst>
                <a:gs pos="91000">
                  <a:srgbClr val="FCF8F8"/>
                </a:gs>
                <a:gs pos="100000">
                  <a:schemeClr val="accent1">
                    <a:lumMod val="5000"/>
                    <a:lumOff val="95000"/>
                    <a:alpha val="0"/>
                  </a:schemeClr>
                </a:gs>
                <a:gs pos="0">
                  <a:srgbClr val="FBFBFB"/>
                </a:gs>
              </a:gsLst>
              <a:path path="rect">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3">
              <a:extLst>
                <a:ext uri="{FF2B5EF4-FFF2-40B4-BE49-F238E27FC236}">
                  <a16:creationId xmlns:a16="http://schemas.microsoft.com/office/drawing/2014/main" id="{8377D48A-76BE-B389-F087-E9871CFE6D86}"/>
                </a:ext>
              </a:extLst>
            </p:cNvPr>
            <p:cNvSpPr/>
            <p:nvPr/>
          </p:nvSpPr>
          <p:spPr>
            <a:xfrm>
              <a:off x="9248842" y="1664110"/>
              <a:ext cx="276158" cy="547899"/>
            </a:xfrm>
            <a:custGeom>
              <a:avLst/>
              <a:gdLst>
                <a:gd name="connsiteX0" fmla="*/ 276159 w 276158"/>
                <a:gd name="connsiteY0" fmla="*/ 547899 h 547899"/>
                <a:gd name="connsiteX1" fmla="*/ 276159 w 276158"/>
                <a:gd name="connsiteY1" fmla="*/ 271740 h 547899"/>
                <a:gd name="connsiteX2" fmla="*/ 118610 w 276158"/>
                <a:gd name="connsiteY2" fmla="*/ 271740 h 547899"/>
                <a:gd name="connsiteX3" fmla="*/ 276159 w 276158"/>
                <a:gd name="connsiteY3" fmla="*/ 118472 h 547899"/>
                <a:gd name="connsiteX4" fmla="*/ 276159 w 276158"/>
                <a:gd name="connsiteY4" fmla="*/ 0 h 547899"/>
                <a:gd name="connsiteX5" fmla="*/ 0 w 276158"/>
                <a:gd name="connsiteY5" fmla="*/ 271740 h 547899"/>
                <a:gd name="connsiteX6" fmla="*/ 0 w 276158"/>
                <a:gd name="connsiteY6" fmla="*/ 271740 h 547899"/>
                <a:gd name="connsiteX7" fmla="*/ 0 w 276158"/>
                <a:gd name="connsiteY7" fmla="*/ 547899 h 547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158" h="547899">
                  <a:moveTo>
                    <a:pt x="276159" y="547899"/>
                  </a:moveTo>
                  <a:lnTo>
                    <a:pt x="276159" y="271740"/>
                  </a:lnTo>
                  <a:lnTo>
                    <a:pt x="118610" y="271740"/>
                  </a:lnTo>
                  <a:cubicBezTo>
                    <a:pt x="121002" y="186436"/>
                    <a:pt x="190822" y="118514"/>
                    <a:pt x="276159" y="118472"/>
                  </a:cubicBezTo>
                  <a:lnTo>
                    <a:pt x="276159" y="0"/>
                  </a:lnTo>
                  <a:cubicBezTo>
                    <a:pt x="125350" y="-19"/>
                    <a:pt x="2414" y="120951"/>
                    <a:pt x="0" y="271740"/>
                  </a:cubicBezTo>
                  <a:lnTo>
                    <a:pt x="0" y="271740"/>
                  </a:lnTo>
                  <a:lnTo>
                    <a:pt x="0" y="547899"/>
                  </a:lnTo>
                  <a:close/>
                </a:path>
              </a:pathLst>
            </a:custGeom>
            <a:solidFill>
              <a:srgbClr val="B82D2F"/>
            </a:solidFill>
            <a:ln w="13791"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DF9E034-248F-2664-7950-3AC63C4A73E3}"/>
                </a:ext>
              </a:extLst>
            </p:cNvPr>
            <p:cNvSpPr/>
            <p:nvPr/>
          </p:nvSpPr>
          <p:spPr>
            <a:xfrm>
              <a:off x="8834603" y="1664110"/>
              <a:ext cx="276158" cy="547899"/>
            </a:xfrm>
            <a:custGeom>
              <a:avLst/>
              <a:gdLst>
                <a:gd name="connsiteX0" fmla="*/ 276159 w 276158"/>
                <a:gd name="connsiteY0" fmla="*/ 547899 h 547899"/>
                <a:gd name="connsiteX1" fmla="*/ 276159 w 276158"/>
                <a:gd name="connsiteY1" fmla="*/ 271740 h 547899"/>
                <a:gd name="connsiteX2" fmla="*/ 118610 w 276158"/>
                <a:gd name="connsiteY2" fmla="*/ 271740 h 547899"/>
                <a:gd name="connsiteX3" fmla="*/ 276159 w 276158"/>
                <a:gd name="connsiteY3" fmla="*/ 118472 h 547899"/>
                <a:gd name="connsiteX4" fmla="*/ 276159 w 276158"/>
                <a:gd name="connsiteY4" fmla="*/ 0 h 547899"/>
                <a:gd name="connsiteX5" fmla="*/ 0 w 276158"/>
                <a:gd name="connsiteY5" fmla="*/ 271740 h 547899"/>
                <a:gd name="connsiteX6" fmla="*/ 0 w 276158"/>
                <a:gd name="connsiteY6" fmla="*/ 271740 h 547899"/>
                <a:gd name="connsiteX7" fmla="*/ 0 w 276158"/>
                <a:gd name="connsiteY7" fmla="*/ 547899 h 547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158" h="547899">
                  <a:moveTo>
                    <a:pt x="276159" y="547899"/>
                  </a:moveTo>
                  <a:lnTo>
                    <a:pt x="276159" y="271740"/>
                  </a:lnTo>
                  <a:lnTo>
                    <a:pt x="118610" y="271740"/>
                  </a:lnTo>
                  <a:cubicBezTo>
                    <a:pt x="121002" y="186436"/>
                    <a:pt x="190822" y="118514"/>
                    <a:pt x="276159" y="118472"/>
                  </a:cubicBezTo>
                  <a:lnTo>
                    <a:pt x="276159" y="0"/>
                  </a:lnTo>
                  <a:cubicBezTo>
                    <a:pt x="125350" y="-19"/>
                    <a:pt x="2414" y="120951"/>
                    <a:pt x="0" y="271740"/>
                  </a:cubicBezTo>
                  <a:lnTo>
                    <a:pt x="0" y="271740"/>
                  </a:lnTo>
                  <a:lnTo>
                    <a:pt x="0" y="547899"/>
                  </a:lnTo>
                  <a:close/>
                </a:path>
              </a:pathLst>
            </a:custGeom>
            <a:solidFill>
              <a:srgbClr val="B82D2F"/>
            </a:solidFill>
            <a:ln w="13791" cap="flat">
              <a:noFill/>
              <a:prstDash val="solid"/>
              <a:miter/>
            </a:ln>
          </p:spPr>
          <p:txBody>
            <a:bodyPr rtlCol="0" anchor="ctr"/>
            <a:lstStyle/>
            <a:p>
              <a:endParaRPr lang="en-US"/>
            </a:p>
          </p:txBody>
        </p:sp>
      </p:grpSp>
      <p:pic>
        <p:nvPicPr>
          <p:cNvPr id="20" name="Picture 8" descr="Computer generated animation of a beating human heart">
            <a:extLst>
              <a:ext uri="{FF2B5EF4-FFF2-40B4-BE49-F238E27FC236}">
                <a16:creationId xmlns:a16="http://schemas.microsoft.com/office/drawing/2014/main" id="{F6486272-A053-AA4E-F669-659A2CFD5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3710"/>
            <a:ext cx="1308099" cy="981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55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12ECF-E057-94D8-98CE-C41E7A9F90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B2DEC7-5556-87FE-2ECC-3CAB29D81941}"/>
              </a:ext>
            </a:extLst>
          </p:cNvPr>
          <p:cNvSpPr>
            <a:spLocks noGrp="1"/>
          </p:cNvSpPr>
          <p:nvPr>
            <p:ph type="title"/>
          </p:nvPr>
        </p:nvSpPr>
        <p:spPr>
          <a:xfrm>
            <a:off x="1066800" y="99220"/>
            <a:ext cx="10134600" cy="1325563"/>
          </a:xfrm>
        </p:spPr>
        <p:txBody>
          <a:bodyPr/>
          <a:lstStyle/>
          <a:p>
            <a:r>
              <a:rPr lang="en-US" dirty="0"/>
              <a:t>Baseline: A few more features</a:t>
            </a:r>
          </a:p>
        </p:txBody>
      </p:sp>
      <p:sp>
        <p:nvSpPr>
          <p:cNvPr id="8" name="Content Placeholder 2">
            <a:extLst>
              <a:ext uri="{FF2B5EF4-FFF2-40B4-BE49-F238E27FC236}">
                <a16:creationId xmlns:a16="http://schemas.microsoft.com/office/drawing/2014/main" id="{DC5215D4-20CA-E98B-DEEC-9BB25321020F}"/>
              </a:ext>
            </a:extLst>
          </p:cNvPr>
          <p:cNvSpPr txBox="1">
            <a:spLocks/>
          </p:cNvSpPr>
          <p:nvPr/>
        </p:nvSpPr>
        <p:spPr>
          <a:xfrm>
            <a:off x="1676401" y="4114800"/>
            <a:ext cx="5181599" cy="2819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SzPct val="100000"/>
              <a:buFont typeface="Courier New" panose="02070309020205020404" pitchFamily="49" charset="0"/>
              <a:buChar char="o"/>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Courier New" panose="02070309020205020404" pitchFamily="49" charset="0"/>
              <a:buChar char="o"/>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Courier New" panose="02070309020205020404" pitchFamily="49" charset="0"/>
              <a:buChar char="o"/>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Courier New" panose="02070309020205020404" pitchFamily="49" charset="0"/>
              <a:buChar char="o"/>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Courier New" panose="02070309020205020404" pitchFamily="49" charset="0"/>
              <a:buChar char="o"/>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lnSpc>
                <a:spcPct val="120000"/>
              </a:lnSpc>
              <a:spcBef>
                <a:spcPts val="1200"/>
              </a:spcBef>
              <a:buNone/>
            </a:pPr>
            <a:r>
              <a:rPr lang="en-US" sz="1800" dirty="0"/>
              <a:t>Calculate more features:</a:t>
            </a:r>
          </a:p>
          <a:p>
            <a:pPr>
              <a:lnSpc>
                <a:spcPct val="120000"/>
              </a:lnSpc>
              <a:spcBef>
                <a:spcPts val="1200"/>
              </a:spcBef>
            </a:pPr>
            <a:r>
              <a:rPr lang="en-US" sz="1800" dirty="0"/>
              <a:t>Volumes of RV &amp; LV</a:t>
            </a:r>
          </a:p>
          <a:p>
            <a:pPr>
              <a:lnSpc>
                <a:spcPct val="120000"/>
              </a:lnSpc>
              <a:spcBef>
                <a:spcPts val="1200"/>
              </a:spcBef>
            </a:pPr>
            <a:r>
              <a:rPr lang="en-US" sz="1800" dirty="0" err="1"/>
              <a:t>Myocard</a:t>
            </a:r>
            <a:r>
              <a:rPr lang="en-US" sz="1800" dirty="0"/>
              <a:t> thickness (mean / max)</a:t>
            </a:r>
          </a:p>
          <a:p>
            <a:pPr>
              <a:lnSpc>
                <a:spcPct val="120000"/>
              </a:lnSpc>
              <a:spcBef>
                <a:spcPts val="1200"/>
              </a:spcBef>
            </a:pPr>
            <a:r>
              <a:rPr lang="en-US" sz="1800" dirty="0"/>
              <a:t>Stroke Volume SV = </a:t>
            </a:r>
            <a:r>
              <a:rPr lang="en-US" sz="1800" dirty="0" err="1"/>
              <a:t>LV</a:t>
            </a:r>
            <a:r>
              <a:rPr lang="en-US" sz="1800" baseline="-25000" dirty="0" err="1"/>
              <a:t>sys</a:t>
            </a:r>
            <a:r>
              <a:rPr lang="en-US" sz="1800" dirty="0"/>
              <a:t>- LV</a:t>
            </a:r>
            <a:r>
              <a:rPr lang="en-US" sz="1800" baseline="-25000" dirty="0"/>
              <a:t>DIA</a:t>
            </a:r>
            <a:endParaRPr lang="en-US" sz="1800" dirty="0"/>
          </a:p>
          <a:p>
            <a:pPr>
              <a:lnSpc>
                <a:spcPct val="120000"/>
              </a:lnSpc>
              <a:spcBef>
                <a:spcPts val="1200"/>
              </a:spcBef>
            </a:pPr>
            <a:r>
              <a:rPr lang="en-US" sz="1800" dirty="0"/>
              <a:t>Ejection fraction EF = SV / </a:t>
            </a:r>
            <a:r>
              <a:rPr lang="en-US" sz="1800" dirty="0" err="1"/>
              <a:t>Lv</a:t>
            </a:r>
            <a:r>
              <a:rPr lang="en-US" sz="1800" baseline="-25000" dirty="0" err="1"/>
              <a:t>sys</a:t>
            </a:r>
            <a:endParaRPr lang="en-US" sz="1800" baseline="-25000" dirty="0"/>
          </a:p>
          <a:p>
            <a:pPr>
              <a:lnSpc>
                <a:spcPct val="120000"/>
              </a:lnSpc>
              <a:spcBef>
                <a:spcPts val="1200"/>
              </a:spcBef>
            </a:pPr>
            <a:r>
              <a:rPr lang="en-US" sz="1800" dirty="0"/>
              <a:t>Slight improvement 0.77</a:t>
            </a:r>
          </a:p>
        </p:txBody>
      </p:sp>
      <p:graphicFrame>
        <p:nvGraphicFramePr>
          <p:cNvPr id="15" name="Table 14">
            <a:extLst>
              <a:ext uri="{FF2B5EF4-FFF2-40B4-BE49-F238E27FC236}">
                <a16:creationId xmlns:a16="http://schemas.microsoft.com/office/drawing/2014/main" id="{CA8347BA-5265-4A47-C779-5AF32C073546}"/>
              </a:ext>
            </a:extLst>
          </p:cNvPr>
          <p:cNvGraphicFramePr>
            <a:graphicFrameLocks noGrp="1"/>
          </p:cNvGraphicFramePr>
          <p:nvPr>
            <p:extLst>
              <p:ext uri="{D42A27DB-BD31-4B8C-83A1-F6EECF244321}">
                <p14:modId xmlns:p14="http://schemas.microsoft.com/office/powerpoint/2010/main" val="867283429"/>
              </p:ext>
            </p:extLst>
          </p:nvPr>
        </p:nvGraphicFramePr>
        <p:xfrm>
          <a:off x="533400" y="1583611"/>
          <a:ext cx="10820394" cy="2372360"/>
        </p:xfrm>
        <a:graphic>
          <a:graphicData uri="http://schemas.openxmlformats.org/drawingml/2006/table">
            <a:tbl>
              <a:tblPr firstRow="1" firstCol="1" bandRow="1">
                <a:tableStyleId>{21E4AEA4-8DFA-4A89-87EB-49C32662AFE0}</a:tableStyleId>
              </a:tblPr>
              <a:tblGrid>
                <a:gridCol w="832338">
                  <a:extLst>
                    <a:ext uri="{9D8B030D-6E8A-4147-A177-3AD203B41FA5}">
                      <a16:colId xmlns:a16="http://schemas.microsoft.com/office/drawing/2014/main" val="2710173317"/>
                    </a:ext>
                  </a:extLst>
                </a:gridCol>
                <a:gridCol w="832338">
                  <a:extLst>
                    <a:ext uri="{9D8B030D-6E8A-4147-A177-3AD203B41FA5}">
                      <a16:colId xmlns:a16="http://schemas.microsoft.com/office/drawing/2014/main" val="2979274321"/>
                    </a:ext>
                  </a:extLst>
                </a:gridCol>
                <a:gridCol w="832338">
                  <a:extLst>
                    <a:ext uri="{9D8B030D-6E8A-4147-A177-3AD203B41FA5}">
                      <a16:colId xmlns:a16="http://schemas.microsoft.com/office/drawing/2014/main" val="312892583"/>
                    </a:ext>
                  </a:extLst>
                </a:gridCol>
                <a:gridCol w="832338">
                  <a:extLst>
                    <a:ext uri="{9D8B030D-6E8A-4147-A177-3AD203B41FA5}">
                      <a16:colId xmlns:a16="http://schemas.microsoft.com/office/drawing/2014/main" val="3739290659"/>
                    </a:ext>
                  </a:extLst>
                </a:gridCol>
                <a:gridCol w="832338">
                  <a:extLst>
                    <a:ext uri="{9D8B030D-6E8A-4147-A177-3AD203B41FA5}">
                      <a16:colId xmlns:a16="http://schemas.microsoft.com/office/drawing/2014/main" val="2873109838"/>
                    </a:ext>
                  </a:extLst>
                </a:gridCol>
                <a:gridCol w="832338">
                  <a:extLst>
                    <a:ext uri="{9D8B030D-6E8A-4147-A177-3AD203B41FA5}">
                      <a16:colId xmlns:a16="http://schemas.microsoft.com/office/drawing/2014/main" val="1508833736"/>
                    </a:ext>
                  </a:extLst>
                </a:gridCol>
                <a:gridCol w="832338">
                  <a:extLst>
                    <a:ext uri="{9D8B030D-6E8A-4147-A177-3AD203B41FA5}">
                      <a16:colId xmlns:a16="http://schemas.microsoft.com/office/drawing/2014/main" val="4014249539"/>
                    </a:ext>
                  </a:extLst>
                </a:gridCol>
                <a:gridCol w="832338">
                  <a:extLst>
                    <a:ext uri="{9D8B030D-6E8A-4147-A177-3AD203B41FA5}">
                      <a16:colId xmlns:a16="http://schemas.microsoft.com/office/drawing/2014/main" val="410589541"/>
                    </a:ext>
                  </a:extLst>
                </a:gridCol>
                <a:gridCol w="832338">
                  <a:extLst>
                    <a:ext uri="{9D8B030D-6E8A-4147-A177-3AD203B41FA5}">
                      <a16:colId xmlns:a16="http://schemas.microsoft.com/office/drawing/2014/main" val="2062360538"/>
                    </a:ext>
                  </a:extLst>
                </a:gridCol>
                <a:gridCol w="832338">
                  <a:extLst>
                    <a:ext uri="{9D8B030D-6E8A-4147-A177-3AD203B41FA5}">
                      <a16:colId xmlns:a16="http://schemas.microsoft.com/office/drawing/2014/main" val="4137883650"/>
                    </a:ext>
                  </a:extLst>
                </a:gridCol>
                <a:gridCol w="832338">
                  <a:extLst>
                    <a:ext uri="{9D8B030D-6E8A-4147-A177-3AD203B41FA5}">
                      <a16:colId xmlns:a16="http://schemas.microsoft.com/office/drawing/2014/main" val="3524605521"/>
                    </a:ext>
                  </a:extLst>
                </a:gridCol>
                <a:gridCol w="832338">
                  <a:extLst>
                    <a:ext uri="{9D8B030D-6E8A-4147-A177-3AD203B41FA5}">
                      <a16:colId xmlns:a16="http://schemas.microsoft.com/office/drawing/2014/main" val="3208386441"/>
                    </a:ext>
                  </a:extLst>
                </a:gridCol>
                <a:gridCol w="832338">
                  <a:extLst>
                    <a:ext uri="{9D8B030D-6E8A-4147-A177-3AD203B41FA5}">
                      <a16:colId xmlns:a16="http://schemas.microsoft.com/office/drawing/2014/main" val="3765598187"/>
                    </a:ext>
                  </a:extLst>
                </a:gridCol>
              </a:tblGrid>
              <a:tr h="370840">
                <a:tc>
                  <a:txBody>
                    <a:bodyPr/>
                    <a:lstStyle/>
                    <a:p>
                      <a:endParaRPr lang="en-US" sz="1400" dirty="0"/>
                    </a:p>
                  </a:txBody>
                  <a:tcPr anchor="ctr"/>
                </a:tc>
                <a:tc>
                  <a:txBody>
                    <a:bodyPr/>
                    <a:lstStyle/>
                    <a:p>
                      <a:r>
                        <a:rPr lang="en-US" sz="1400" dirty="0"/>
                        <a:t>ESV</a:t>
                      </a:r>
                      <a:r>
                        <a:rPr lang="en-US" sz="1400" baseline="-25000" dirty="0"/>
                        <a:t>R</a:t>
                      </a:r>
                    </a:p>
                  </a:txBody>
                  <a:tcPr anchor="ctr"/>
                </a:tc>
                <a:tc>
                  <a:txBody>
                    <a:bodyPr/>
                    <a:lstStyle/>
                    <a:p>
                      <a:r>
                        <a:rPr lang="en-US" sz="1400" dirty="0"/>
                        <a:t>EDV</a:t>
                      </a:r>
                      <a:r>
                        <a:rPr lang="en-US" sz="1400" baseline="-25000" dirty="0"/>
                        <a:t>R</a:t>
                      </a:r>
                    </a:p>
                  </a:txBody>
                  <a:tcPr anchor="ctr"/>
                </a:tc>
                <a:tc>
                  <a:txBody>
                    <a:bodyPr/>
                    <a:lstStyle/>
                    <a:p>
                      <a:r>
                        <a:rPr lang="en-US" sz="1400" dirty="0"/>
                        <a:t>ESV</a:t>
                      </a:r>
                      <a:r>
                        <a:rPr lang="en-US" sz="1400" baseline="-25000" dirty="0"/>
                        <a:t>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EDV</a:t>
                      </a:r>
                      <a:r>
                        <a:rPr lang="en-US" sz="1400" baseline="-25000" dirty="0"/>
                        <a:t>L</a:t>
                      </a:r>
                    </a:p>
                  </a:txBody>
                  <a:tcPr anchor="ctr"/>
                </a:tc>
                <a:tc>
                  <a:txBody>
                    <a:bodyPr/>
                    <a:lstStyle/>
                    <a:p>
                      <a:r>
                        <a:rPr lang="en-US" sz="1400" dirty="0" err="1"/>
                        <a:t>MV</a:t>
                      </a:r>
                      <a:r>
                        <a:rPr lang="en-US" sz="1400" baseline="-25000" dirty="0" err="1"/>
                        <a:t>Sys</a:t>
                      </a:r>
                      <a:endParaRPr lang="en-US" sz="1400" baseline="-25000" dirty="0"/>
                    </a:p>
                  </a:txBody>
                  <a:tcPr anchor="ctr"/>
                </a:tc>
                <a:tc>
                  <a:txBody>
                    <a:bodyPr/>
                    <a:lstStyle/>
                    <a:p>
                      <a:r>
                        <a:rPr lang="en-US" sz="1400" dirty="0" err="1"/>
                        <a:t>MV</a:t>
                      </a:r>
                      <a:r>
                        <a:rPr lang="en-US" sz="1400" baseline="-25000" dirty="0" err="1"/>
                        <a:t>Dia</a:t>
                      </a:r>
                      <a:endParaRPr lang="en-US" sz="1400" baseline="-25000" dirty="0"/>
                    </a:p>
                  </a:txBody>
                  <a:tcPr anchor="ctr"/>
                </a:tc>
                <a:tc>
                  <a:txBody>
                    <a:bodyPr/>
                    <a:lstStyle/>
                    <a:p>
                      <a:r>
                        <a:rPr lang="en-US" sz="1400" dirty="0" err="1"/>
                        <a:t>MT</a:t>
                      </a:r>
                      <a:r>
                        <a:rPr lang="en-US" sz="1400" baseline="-25000" dirty="0" err="1"/>
                        <a:t>Sys</a:t>
                      </a:r>
                      <a:r>
                        <a:rPr lang="en-US" sz="1400" baseline="-25000" dirty="0"/>
                        <a:t>, mean</a:t>
                      </a:r>
                      <a:endParaRPr lang="en-US" sz="1400" dirty="0"/>
                    </a:p>
                  </a:txBody>
                  <a:tcPr anchor="ctr"/>
                </a:tc>
                <a:tc>
                  <a:txBody>
                    <a:bodyPr/>
                    <a:lstStyle/>
                    <a:p>
                      <a:r>
                        <a:rPr lang="en-US" sz="1400" dirty="0" err="1"/>
                        <a:t>MT</a:t>
                      </a:r>
                      <a:r>
                        <a:rPr lang="en-US" sz="1400" baseline="-25000" dirty="0" err="1"/>
                        <a:t>Dia</a:t>
                      </a:r>
                      <a:r>
                        <a:rPr lang="en-US" sz="1400" baseline="-25000" dirty="0"/>
                        <a:t>, mean</a:t>
                      </a:r>
                      <a:endParaRPr lang="en-US" sz="1400" dirty="0"/>
                    </a:p>
                  </a:txBody>
                  <a:tcPr anchor="ctr"/>
                </a:tc>
                <a:tc>
                  <a:txBody>
                    <a:bodyPr/>
                    <a:lstStyle/>
                    <a:p>
                      <a:r>
                        <a:rPr lang="en-US" sz="1400" dirty="0" err="1"/>
                        <a:t>MT</a:t>
                      </a:r>
                      <a:r>
                        <a:rPr lang="en-US" sz="1400" baseline="-25000" dirty="0" err="1"/>
                        <a:t>Sys</a:t>
                      </a:r>
                      <a:r>
                        <a:rPr lang="en-US" sz="1400" baseline="-25000" dirty="0"/>
                        <a:t>, max</a:t>
                      </a:r>
                      <a:endParaRPr lang="en-US" sz="1400" dirty="0"/>
                    </a:p>
                  </a:txBody>
                  <a:tcPr anchor="ctr"/>
                </a:tc>
                <a:tc>
                  <a:txBody>
                    <a:bodyPr/>
                    <a:lstStyle/>
                    <a:p>
                      <a:r>
                        <a:rPr lang="en-US" sz="1400" dirty="0" err="1"/>
                        <a:t>MT</a:t>
                      </a:r>
                      <a:r>
                        <a:rPr lang="en-US" sz="1400" baseline="-25000" dirty="0" err="1"/>
                        <a:t>Dia</a:t>
                      </a:r>
                      <a:r>
                        <a:rPr lang="en-US" sz="1400" baseline="-25000" dirty="0"/>
                        <a:t>, max</a:t>
                      </a:r>
                      <a:endParaRPr lang="en-US" sz="1400" dirty="0"/>
                    </a:p>
                  </a:txBody>
                  <a:tcPr anchor="ctr"/>
                </a:tc>
                <a:tc>
                  <a:txBody>
                    <a:bodyPr/>
                    <a:lstStyle/>
                    <a:p>
                      <a:r>
                        <a:rPr lang="en-US" sz="1400" dirty="0"/>
                        <a:t>SV</a:t>
                      </a:r>
                    </a:p>
                  </a:txBody>
                  <a:tcPr anchor="ctr"/>
                </a:tc>
                <a:tc>
                  <a:txBody>
                    <a:bodyPr/>
                    <a:lstStyle/>
                    <a:p>
                      <a:r>
                        <a:rPr lang="en-US" sz="1400" dirty="0"/>
                        <a:t>EF [%]</a:t>
                      </a:r>
                    </a:p>
                  </a:txBody>
                  <a:tcPr anchor="ctr"/>
                </a:tc>
                <a:extLst>
                  <a:ext uri="{0D108BD9-81ED-4DB2-BD59-A6C34878D82A}">
                    <a16:rowId xmlns:a16="http://schemas.microsoft.com/office/drawing/2014/main" val="4100705316"/>
                  </a:ext>
                </a:extLst>
              </a:tr>
              <a:tr h="370840">
                <a:tc>
                  <a:txBody>
                    <a:bodyPr/>
                    <a:lstStyle/>
                    <a:p>
                      <a:r>
                        <a:rPr lang="en-US" sz="1400" dirty="0"/>
                        <a:t>DCM</a:t>
                      </a:r>
                    </a:p>
                  </a:txBody>
                  <a:tcPr anchor="ctr"/>
                </a:tc>
                <a:tc>
                  <a:txBody>
                    <a:bodyPr/>
                    <a:lstStyle/>
                    <a:p>
                      <a:r>
                        <a:rPr lang="en-US" sz="1400"/>
                        <a:t>186.1</a:t>
                      </a:r>
                    </a:p>
                  </a:txBody>
                  <a:tcPr anchor="ctr"/>
                </a:tc>
                <a:tc>
                  <a:txBody>
                    <a:bodyPr/>
                    <a:lstStyle/>
                    <a:p>
                      <a:r>
                        <a:rPr lang="en-US" sz="1400" dirty="0"/>
                        <a:t>128.6</a:t>
                      </a:r>
                    </a:p>
                  </a:txBody>
                  <a:tcPr anchor="ctr"/>
                </a:tc>
                <a:tc>
                  <a:txBody>
                    <a:bodyPr/>
                    <a:lstStyle/>
                    <a:p>
                      <a:r>
                        <a:rPr lang="en-US" sz="1400" dirty="0"/>
                        <a:t>275.6</a:t>
                      </a:r>
                    </a:p>
                  </a:txBody>
                  <a:tcPr anchor="ctr"/>
                </a:tc>
                <a:tc>
                  <a:txBody>
                    <a:bodyPr/>
                    <a:lstStyle/>
                    <a:p>
                      <a:r>
                        <a:rPr lang="en-US" sz="1400" dirty="0"/>
                        <a:t>224.9</a:t>
                      </a:r>
                    </a:p>
                  </a:txBody>
                  <a:tcPr anchor="ctr"/>
                </a:tc>
                <a:tc>
                  <a:txBody>
                    <a:bodyPr/>
                    <a:lstStyle/>
                    <a:p>
                      <a:r>
                        <a:rPr lang="en-US" sz="1400"/>
                        <a:t>158.0</a:t>
                      </a:r>
                    </a:p>
                  </a:txBody>
                  <a:tcPr anchor="ctr"/>
                </a:tc>
                <a:tc>
                  <a:txBody>
                    <a:bodyPr/>
                    <a:lstStyle/>
                    <a:p>
                      <a:r>
                        <a:rPr lang="en-US" sz="1400"/>
                        <a:t>168.5</a:t>
                      </a:r>
                    </a:p>
                  </a:txBody>
                  <a:tcPr anchor="ctr"/>
                </a:tc>
                <a:tc>
                  <a:txBody>
                    <a:bodyPr/>
                    <a:lstStyle/>
                    <a:p>
                      <a:r>
                        <a:rPr lang="en-US" sz="1400" dirty="0"/>
                        <a:t>5.7</a:t>
                      </a:r>
                    </a:p>
                  </a:txBody>
                  <a:tcPr anchor="ctr"/>
                </a:tc>
                <a:tc>
                  <a:txBody>
                    <a:bodyPr/>
                    <a:lstStyle/>
                    <a:p>
                      <a:r>
                        <a:rPr lang="en-US" sz="1400" dirty="0"/>
                        <a:t>7.1</a:t>
                      </a:r>
                    </a:p>
                  </a:txBody>
                  <a:tcPr anchor="ctr"/>
                </a:tc>
                <a:tc>
                  <a:txBody>
                    <a:bodyPr/>
                    <a:lstStyle/>
                    <a:p>
                      <a:r>
                        <a:rPr lang="en-US" sz="1400" dirty="0"/>
                        <a:t>11.0</a:t>
                      </a:r>
                    </a:p>
                  </a:txBody>
                  <a:tcPr anchor="ctr"/>
                </a:tc>
                <a:tc>
                  <a:txBody>
                    <a:bodyPr/>
                    <a:lstStyle/>
                    <a:p>
                      <a:r>
                        <a:rPr lang="en-US" sz="1400" dirty="0"/>
                        <a:t>13.2</a:t>
                      </a:r>
                    </a:p>
                  </a:txBody>
                  <a:tcPr anchor="ctr"/>
                </a:tc>
                <a:tc>
                  <a:txBody>
                    <a:bodyPr/>
                    <a:lstStyle/>
                    <a:p>
                      <a:r>
                        <a:rPr lang="en-US" sz="1400"/>
                        <a:t>50.7</a:t>
                      </a:r>
                    </a:p>
                  </a:txBody>
                  <a:tcPr anchor="ctr"/>
                </a:tc>
                <a:tc>
                  <a:txBody>
                    <a:bodyPr/>
                    <a:lstStyle/>
                    <a:p>
                      <a:r>
                        <a:rPr lang="en-US" sz="1400" dirty="0"/>
                        <a:t>0.2</a:t>
                      </a:r>
                    </a:p>
                  </a:txBody>
                  <a:tcPr anchor="ctr"/>
                </a:tc>
                <a:extLst>
                  <a:ext uri="{0D108BD9-81ED-4DB2-BD59-A6C34878D82A}">
                    <a16:rowId xmlns:a16="http://schemas.microsoft.com/office/drawing/2014/main" val="80736579"/>
                  </a:ext>
                </a:extLst>
              </a:tr>
              <a:tr h="370840">
                <a:tc>
                  <a:txBody>
                    <a:bodyPr/>
                    <a:lstStyle/>
                    <a:p>
                      <a:r>
                        <a:rPr lang="en-US" sz="1400"/>
                        <a:t>HCM</a:t>
                      </a:r>
                    </a:p>
                  </a:txBody>
                  <a:tcPr anchor="ctr"/>
                </a:tc>
                <a:tc>
                  <a:txBody>
                    <a:bodyPr/>
                    <a:lstStyle/>
                    <a:p>
                      <a:r>
                        <a:rPr lang="en-US" sz="1400"/>
                        <a:t>121.2</a:t>
                      </a:r>
                    </a:p>
                  </a:txBody>
                  <a:tcPr anchor="ctr"/>
                </a:tc>
                <a:tc>
                  <a:txBody>
                    <a:bodyPr/>
                    <a:lstStyle/>
                    <a:p>
                      <a:r>
                        <a:rPr lang="en-US" sz="1400" dirty="0"/>
                        <a:t>47.7</a:t>
                      </a:r>
                    </a:p>
                  </a:txBody>
                  <a:tcPr anchor="ctr"/>
                </a:tc>
                <a:tc>
                  <a:txBody>
                    <a:bodyPr/>
                    <a:lstStyle/>
                    <a:p>
                      <a:r>
                        <a:rPr lang="en-US" sz="1400" dirty="0"/>
                        <a:t>127.9</a:t>
                      </a:r>
                    </a:p>
                  </a:txBody>
                  <a:tcPr anchor="ctr"/>
                </a:tc>
                <a:tc>
                  <a:txBody>
                    <a:bodyPr/>
                    <a:lstStyle/>
                    <a:p>
                      <a:r>
                        <a:rPr lang="en-US" sz="1400" dirty="0"/>
                        <a:t>42.0</a:t>
                      </a:r>
                    </a:p>
                  </a:txBody>
                  <a:tcPr anchor="ctr"/>
                </a:tc>
                <a:tc>
                  <a:txBody>
                    <a:bodyPr/>
                    <a:lstStyle/>
                    <a:p>
                      <a:r>
                        <a:rPr lang="en-US" sz="1400" dirty="0"/>
                        <a:t>167.9</a:t>
                      </a:r>
                    </a:p>
                  </a:txBody>
                  <a:tcPr anchor="ctr"/>
                </a:tc>
                <a:tc>
                  <a:txBody>
                    <a:bodyPr/>
                    <a:lstStyle/>
                    <a:p>
                      <a:r>
                        <a:rPr lang="en-US" sz="1400"/>
                        <a:t>192.4</a:t>
                      </a:r>
                    </a:p>
                  </a:txBody>
                  <a:tcPr anchor="ctr"/>
                </a:tc>
                <a:tc>
                  <a:txBody>
                    <a:bodyPr/>
                    <a:lstStyle/>
                    <a:p>
                      <a:r>
                        <a:rPr lang="en-US" sz="1400" dirty="0"/>
                        <a:t>9.3</a:t>
                      </a:r>
                    </a:p>
                  </a:txBody>
                  <a:tcPr anchor="ctr"/>
                </a:tc>
                <a:tc>
                  <a:txBody>
                    <a:bodyPr/>
                    <a:lstStyle/>
                    <a:p>
                      <a:r>
                        <a:rPr lang="en-US" sz="1400" dirty="0"/>
                        <a:t>15.9</a:t>
                      </a:r>
                    </a:p>
                  </a:txBody>
                  <a:tcPr anchor="ctr"/>
                </a:tc>
                <a:tc>
                  <a:txBody>
                    <a:bodyPr/>
                    <a:lstStyle/>
                    <a:p>
                      <a:r>
                        <a:rPr lang="en-US" sz="1400" dirty="0"/>
                        <a:t>19.8</a:t>
                      </a:r>
                    </a:p>
                  </a:txBody>
                  <a:tcPr anchor="ctr"/>
                </a:tc>
                <a:tc>
                  <a:txBody>
                    <a:bodyPr/>
                    <a:lstStyle/>
                    <a:p>
                      <a:r>
                        <a:rPr lang="en-US" sz="1400" dirty="0"/>
                        <a:t>24.3</a:t>
                      </a:r>
                    </a:p>
                  </a:txBody>
                  <a:tcPr anchor="ctr"/>
                </a:tc>
                <a:tc>
                  <a:txBody>
                    <a:bodyPr/>
                    <a:lstStyle/>
                    <a:p>
                      <a:r>
                        <a:rPr lang="en-US" sz="1400"/>
                        <a:t>86.0</a:t>
                      </a:r>
                    </a:p>
                  </a:txBody>
                  <a:tcPr anchor="ctr"/>
                </a:tc>
                <a:tc>
                  <a:txBody>
                    <a:bodyPr/>
                    <a:lstStyle/>
                    <a:p>
                      <a:r>
                        <a:rPr lang="en-US" sz="1400"/>
                        <a:t>0.7</a:t>
                      </a:r>
                    </a:p>
                  </a:txBody>
                  <a:tcPr anchor="ctr"/>
                </a:tc>
                <a:extLst>
                  <a:ext uri="{0D108BD9-81ED-4DB2-BD59-A6C34878D82A}">
                    <a16:rowId xmlns:a16="http://schemas.microsoft.com/office/drawing/2014/main" val="1066148320"/>
                  </a:ext>
                </a:extLst>
              </a:tr>
              <a:tr h="370840">
                <a:tc>
                  <a:txBody>
                    <a:bodyPr/>
                    <a:lstStyle/>
                    <a:p>
                      <a:r>
                        <a:rPr lang="en-US" sz="1400"/>
                        <a:t>MINF</a:t>
                      </a:r>
                    </a:p>
                  </a:txBody>
                  <a:tcPr anchor="ctr"/>
                </a:tc>
                <a:tc>
                  <a:txBody>
                    <a:bodyPr/>
                    <a:lstStyle/>
                    <a:p>
                      <a:r>
                        <a:rPr lang="en-US" sz="1400"/>
                        <a:t>126.2</a:t>
                      </a:r>
                    </a:p>
                  </a:txBody>
                  <a:tcPr anchor="ctr"/>
                </a:tc>
                <a:tc>
                  <a:txBody>
                    <a:bodyPr/>
                    <a:lstStyle/>
                    <a:p>
                      <a:r>
                        <a:rPr lang="en-US" sz="1400" dirty="0"/>
                        <a:t>58.3</a:t>
                      </a:r>
                    </a:p>
                  </a:txBody>
                  <a:tcPr anchor="ctr"/>
                </a:tc>
                <a:tc>
                  <a:txBody>
                    <a:bodyPr/>
                    <a:lstStyle/>
                    <a:p>
                      <a:r>
                        <a:rPr lang="en-US" sz="1400" dirty="0"/>
                        <a:t>189.3</a:t>
                      </a:r>
                    </a:p>
                  </a:txBody>
                  <a:tcPr anchor="ctr"/>
                </a:tc>
                <a:tc>
                  <a:txBody>
                    <a:bodyPr/>
                    <a:lstStyle/>
                    <a:p>
                      <a:r>
                        <a:rPr lang="en-US" sz="1400" dirty="0"/>
                        <a:t>131.8</a:t>
                      </a:r>
                    </a:p>
                  </a:txBody>
                  <a:tcPr anchor="ctr"/>
                </a:tc>
                <a:tc>
                  <a:txBody>
                    <a:bodyPr/>
                    <a:lstStyle/>
                    <a:p>
                      <a:r>
                        <a:rPr lang="en-US" sz="1400" dirty="0"/>
                        <a:t>129.2</a:t>
                      </a:r>
                    </a:p>
                  </a:txBody>
                  <a:tcPr anchor="ctr"/>
                </a:tc>
                <a:tc>
                  <a:txBody>
                    <a:bodyPr/>
                    <a:lstStyle/>
                    <a:p>
                      <a:r>
                        <a:rPr lang="en-US" sz="1400"/>
                        <a:t>143.4</a:t>
                      </a:r>
                    </a:p>
                  </a:txBody>
                  <a:tcPr anchor="ctr"/>
                </a:tc>
                <a:tc>
                  <a:txBody>
                    <a:bodyPr/>
                    <a:lstStyle/>
                    <a:p>
                      <a:r>
                        <a:rPr lang="en-US" sz="1400" dirty="0"/>
                        <a:t>6.0</a:t>
                      </a:r>
                    </a:p>
                  </a:txBody>
                  <a:tcPr anchor="ctr"/>
                </a:tc>
                <a:tc>
                  <a:txBody>
                    <a:bodyPr/>
                    <a:lstStyle/>
                    <a:p>
                      <a:r>
                        <a:rPr lang="en-US" sz="1400" dirty="0"/>
                        <a:t>8.3</a:t>
                      </a:r>
                    </a:p>
                  </a:txBody>
                  <a:tcPr anchor="ctr"/>
                </a:tc>
                <a:tc>
                  <a:txBody>
                    <a:bodyPr/>
                    <a:lstStyle/>
                    <a:p>
                      <a:r>
                        <a:rPr lang="en-US" sz="1400" dirty="0"/>
                        <a:t>12.2</a:t>
                      </a:r>
                    </a:p>
                  </a:txBody>
                  <a:tcPr anchor="ctr"/>
                </a:tc>
                <a:tc>
                  <a:txBody>
                    <a:bodyPr/>
                    <a:lstStyle/>
                    <a:p>
                      <a:r>
                        <a:rPr lang="en-US" sz="1400" dirty="0"/>
                        <a:t>16.8</a:t>
                      </a:r>
                    </a:p>
                  </a:txBody>
                  <a:tcPr anchor="ctr"/>
                </a:tc>
                <a:tc>
                  <a:txBody>
                    <a:bodyPr/>
                    <a:lstStyle/>
                    <a:p>
                      <a:r>
                        <a:rPr lang="en-US" sz="1400"/>
                        <a:t>57.5</a:t>
                      </a:r>
                    </a:p>
                  </a:txBody>
                  <a:tcPr anchor="ctr"/>
                </a:tc>
                <a:tc>
                  <a:txBody>
                    <a:bodyPr/>
                    <a:lstStyle/>
                    <a:p>
                      <a:r>
                        <a:rPr lang="en-US" sz="1400"/>
                        <a:t>0.3</a:t>
                      </a:r>
                    </a:p>
                  </a:txBody>
                  <a:tcPr anchor="ctr"/>
                </a:tc>
                <a:extLst>
                  <a:ext uri="{0D108BD9-81ED-4DB2-BD59-A6C34878D82A}">
                    <a16:rowId xmlns:a16="http://schemas.microsoft.com/office/drawing/2014/main" val="1426123819"/>
                  </a:ext>
                </a:extLst>
              </a:tr>
              <a:tr h="370840">
                <a:tc>
                  <a:txBody>
                    <a:bodyPr/>
                    <a:lstStyle/>
                    <a:p>
                      <a:r>
                        <a:rPr lang="en-US" sz="1400"/>
                        <a:t>NOR</a:t>
                      </a:r>
                    </a:p>
                  </a:txBody>
                  <a:tcPr anchor="ctr"/>
                </a:tc>
                <a:tc>
                  <a:txBody>
                    <a:bodyPr/>
                    <a:lstStyle/>
                    <a:p>
                      <a:r>
                        <a:rPr lang="en-US" sz="1400"/>
                        <a:t>147.7</a:t>
                      </a:r>
                    </a:p>
                  </a:txBody>
                  <a:tcPr anchor="ctr"/>
                </a:tc>
                <a:tc>
                  <a:txBody>
                    <a:bodyPr/>
                    <a:lstStyle/>
                    <a:p>
                      <a:r>
                        <a:rPr lang="en-US" sz="1400" dirty="0"/>
                        <a:t>69.2</a:t>
                      </a:r>
                    </a:p>
                  </a:txBody>
                  <a:tcPr anchor="ctr"/>
                </a:tc>
                <a:tc>
                  <a:txBody>
                    <a:bodyPr/>
                    <a:lstStyle/>
                    <a:p>
                      <a:r>
                        <a:rPr lang="en-US" sz="1400" dirty="0"/>
                        <a:t>130.8</a:t>
                      </a:r>
                    </a:p>
                  </a:txBody>
                  <a:tcPr anchor="ctr"/>
                </a:tc>
                <a:tc>
                  <a:txBody>
                    <a:bodyPr/>
                    <a:lstStyle/>
                    <a:p>
                      <a:r>
                        <a:rPr lang="en-US" sz="1400" dirty="0"/>
                        <a:t>51.0</a:t>
                      </a:r>
                    </a:p>
                  </a:txBody>
                  <a:tcPr anchor="ctr"/>
                </a:tc>
                <a:tc>
                  <a:txBody>
                    <a:bodyPr/>
                    <a:lstStyle/>
                    <a:p>
                      <a:r>
                        <a:rPr lang="en-US" sz="1400" dirty="0"/>
                        <a:t>94.1</a:t>
                      </a:r>
                    </a:p>
                  </a:txBody>
                  <a:tcPr anchor="ctr"/>
                </a:tc>
                <a:tc>
                  <a:txBody>
                    <a:bodyPr/>
                    <a:lstStyle/>
                    <a:p>
                      <a:r>
                        <a:rPr lang="en-US" sz="1400"/>
                        <a:t>109.0</a:t>
                      </a:r>
                    </a:p>
                  </a:txBody>
                  <a:tcPr anchor="ctr"/>
                </a:tc>
                <a:tc>
                  <a:txBody>
                    <a:bodyPr/>
                    <a:lstStyle/>
                    <a:p>
                      <a:r>
                        <a:rPr lang="en-US" sz="1400" dirty="0"/>
                        <a:t>5.1</a:t>
                      </a:r>
                    </a:p>
                  </a:txBody>
                  <a:tcPr anchor="ctr"/>
                </a:tc>
                <a:tc>
                  <a:txBody>
                    <a:bodyPr/>
                    <a:lstStyle/>
                    <a:p>
                      <a:r>
                        <a:rPr lang="en-US" sz="1400" dirty="0"/>
                        <a:t>9.6</a:t>
                      </a:r>
                    </a:p>
                  </a:txBody>
                  <a:tcPr anchor="ctr"/>
                </a:tc>
                <a:tc>
                  <a:txBody>
                    <a:bodyPr/>
                    <a:lstStyle/>
                    <a:p>
                      <a:r>
                        <a:rPr lang="en-US" sz="1400" dirty="0"/>
                        <a:t>10.1</a:t>
                      </a:r>
                    </a:p>
                  </a:txBody>
                  <a:tcPr anchor="ctr"/>
                </a:tc>
                <a:tc>
                  <a:txBody>
                    <a:bodyPr/>
                    <a:lstStyle/>
                    <a:p>
                      <a:r>
                        <a:rPr lang="en-US" sz="1400" dirty="0"/>
                        <a:t>15.3</a:t>
                      </a:r>
                    </a:p>
                  </a:txBody>
                  <a:tcPr anchor="ctr"/>
                </a:tc>
                <a:tc>
                  <a:txBody>
                    <a:bodyPr/>
                    <a:lstStyle/>
                    <a:p>
                      <a:r>
                        <a:rPr lang="en-US" sz="1400"/>
                        <a:t>79.9</a:t>
                      </a:r>
                    </a:p>
                  </a:txBody>
                  <a:tcPr anchor="ctr"/>
                </a:tc>
                <a:tc>
                  <a:txBody>
                    <a:bodyPr/>
                    <a:lstStyle/>
                    <a:p>
                      <a:r>
                        <a:rPr lang="en-US" sz="1400"/>
                        <a:t>0.6</a:t>
                      </a:r>
                    </a:p>
                  </a:txBody>
                  <a:tcPr anchor="ctr"/>
                </a:tc>
                <a:extLst>
                  <a:ext uri="{0D108BD9-81ED-4DB2-BD59-A6C34878D82A}">
                    <a16:rowId xmlns:a16="http://schemas.microsoft.com/office/drawing/2014/main" val="65566084"/>
                  </a:ext>
                </a:extLst>
              </a:tr>
              <a:tr h="370840">
                <a:tc>
                  <a:txBody>
                    <a:bodyPr/>
                    <a:lstStyle/>
                    <a:p>
                      <a:r>
                        <a:rPr lang="en-US" sz="1400"/>
                        <a:t>RV</a:t>
                      </a:r>
                    </a:p>
                  </a:txBody>
                  <a:tcPr anchor="ctr"/>
                </a:tc>
                <a:tc>
                  <a:txBody>
                    <a:bodyPr/>
                    <a:lstStyle/>
                    <a:p>
                      <a:r>
                        <a:rPr lang="en-US" sz="1400"/>
                        <a:t>220.6</a:t>
                      </a:r>
                    </a:p>
                  </a:txBody>
                  <a:tcPr anchor="ctr"/>
                </a:tc>
                <a:tc>
                  <a:txBody>
                    <a:bodyPr/>
                    <a:lstStyle/>
                    <a:p>
                      <a:r>
                        <a:rPr lang="en-US" sz="1400" dirty="0"/>
                        <a:t>139.6</a:t>
                      </a:r>
                    </a:p>
                  </a:txBody>
                  <a:tcPr anchor="ctr"/>
                </a:tc>
                <a:tc>
                  <a:txBody>
                    <a:bodyPr/>
                    <a:lstStyle/>
                    <a:p>
                      <a:r>
                        <a:rPr lang="en-US" sz="1400" dirty="0"/>
                        <a:t>125.5</a:t>
                      </a:r>
                    </a:p>
                  </a:txBody>
                  <a:tcPr anchor="ctr"/>
                </a:tc>
                <a:tc>
                  <a:txBody>
                    <a:bodyPr/>
                    <a:lstStyle/>
                    <a:p>
                      <a:r>
                        <a:rPr lang="en-US" sz="1400" dirty="0"/>
                        <a:t>54.0</a:t>
                      </a:r>
                    </a:p>
                  </a:txBody>
                  <a:tcPr anchor="ctr"/>
                </a:tc>
                <a:tc>
                  <a:txBody>
                    <a:bodyPr/>
                    <a:lstStyle/>
                    <a:p>
                      <a:r>
                        <a:rPr lang="en-US" sz="1400" dirty="0"/>
                        <a:t>81.6</a:t>
                      </a:r>
                    </a:p>
                  </a:txBody>
                  <a:tcPr anchor="ctr"/>
                </a:tc>
                <a:tc>
                  <a:txBody>
                    <a:bodyPr/>
                    <a:lstStyle/>
                    <a:p>
                      <a:r>
                        <a:rPr lang="en-US" sz="1400" dirty="0"/>
                        <a:t>91.0</a:t>
                      </a:r>
                    </a:p>
                  </a:txBody>
                  <a:tcPr anchor="ctr"/>
                </a:tc>
                <a:tc>
                  <a:txBody>
                    <a:bodyPr/>
                    <a:lstStyle/>
                    <a:p>
                      <a:r>
                        <a:rPr lang="en-US" sz="1400" dirty="0"/>
                        <a:t>4.5</a:t>
                      </a:r>
                    </a:p>
                  </a:txBody>
                  <a:tcPr anchor="ctr"/>
                </a:tc>
                <a:tc>
                  <a:txBody>
                    <a:bodyPr/>
                    <a:lstStyle/>
                    <a:p>
                      <a:r>
                        <a:rPr lang="en-US" sz="1400" dirty="0"/>
                        <a:t>8.0</a:t>
                      </a:r>
                    </a:p>
                  </a:txBody>
                  <a:tcPr anchor="ctr"/>
                </a:tc>
                <a:tc>
                  <a:txBody>
                    <a:bodyPr/>
                    <a:lstStyle/>
                    <a:p>
                      <a:r>
                        <a:rPr lang="en-US" sz="1400" dirty="0"/>
                        <a:t>9.7</a:t>
                      </a:r>
                    </a:p>
                  </a:txBody>
                  <a:tcPr anchor="ctr"/>
                </a:tc>
                <a:tc>
                  <a:txBody>
                    <a:bodyPr/>
                    <a:lstStyle/>
                    <a:p>
                      <a:r>
                        <a:rPr lang="en-US" sz="1400" dirty="0"/>
                        <a:t>14</a:t>
                      </a:r>
                    </a:p>
                  </a:txBody>
                  <a:tcPr anchor="ctr"/>
                </a:tc>
                <a:tc>
                  <a:txBody>
                    <a:bodyPr/>
                    <a:lstStyle/>
                    <a:p>
                      <a:r>
                        <a:rPr lang="en-US" sz="1400" dirty="0"/>
                        <a:t>71.5</a:t>
                      </a:r>
                    </a:p>
                  </a:txBody>
                  <a:tcPr anchor="ctr"/>
                </a:tc>
                <a:tc>
                  <a:txBody>
                    <a:bodyPr/>
                    <a:lstStyle/>
                    <a:p>
                      <a:r>
                        <a:rPr lang="en-US" sz="1400" dirty="0"/>
                        <a:t>0.6</a:t>
                      </a:r>
                    </a:p>
                  </a:txBody>
                  <a:tcPr anchor="ctr"/>
                </a:tc>
                <a:extLst>
                  <a:ext uri="{0D108BD9-81ED-4DB2-BD59-A6C34878D82A}">
                    <a16:rowId xmlns:a16="http://schemas.microsoft.com/office/drawing/2014/main" val="1066068976"/>
                  </a:ext>
                </a:extLst>
              </a:tr>
            </a:tbl>
          </a:graphicData>
        </a:graphic>
      </p:graphicFrame>
      <p:pic>
        <p:nvPicPr>
          <p:cNvPr id="19" name="Picture 18">
            <a:extLst>
              <a:ext uri="{FF2B5EF4-FFF2-40B4-BE49-F238E27FC236}">
                <a16:creationId xmlns:a16="http://schemas.microsoft.com/office/drawing/2014/main" id="{7723CD1D-6438-20FC-A11A-183E42D4CB4C}"/>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7670800" y="4356789"/>
            <a:ext cx="4445000" cy="2479372"/>
          </a:xfrm>
          <a:prstGeom prst="rect">
            <a:avLst/>
          </a:prstGeom>
        </p:spPr>
      </p:pic>
    </p:spTree>
    <p:extLst>
      <p:ext uri="{BB962C8B-B14F-4D97-AF65-F5344CB8AC3E}">
        <p14:creationId xmlns:p14="http://schemas.microsoft.com/office/powerpoint/2010/main" val="201545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5DFF2-49CA-0AAE-72F2-017768C1FFAA}"/>
              </a:ext>
            </a:extLst>
          </p:cNvPr>
          <p:cNvSpPr>
            <a:spLocks noGrp="1"/>
          </p:cNvSpPr>
          <p:nvPr>
            <p:ph type="title"/>
          </p:nvPr>
        </p:nvSpPr>
        <p:spPr/>
        <p:txBody>
          <a:bodyPr/>
          <a:lstStyle/>
          <a:p>
            <a:r>
              <a:rPr lang="en-US" dirty="0"/>
              <a:t>Published results for automatic cardiac diagnosis</a:t>
            </a:r>
          </a:p>
        </p:txBody>
      </p:sp>
      <p:sp>
        <p:nvSpPr>
          <p:cNvPr id="3" name="Content Placeholder 2">
            <a:extLst>
              <a:ext uri="{FF2B5EF4-FFF2-40B4-BE49-F238E27FC236}">
                <a16:creationId xmlns:a16="http://schemas.microsoft.com/office/drawing/2014/main" id="{AFB8023E-D93B-4EBF-21BE-8C0370ACB0B5}"/>
              </a:ext>
            </a:extLst>
          </p:cNvPr>
          <p:cNvSpPr>
            <a:spLocks noGrp="1"/>
          </p:cNvSpPr>
          <p:nvPr>
            <p:ph idx="1"/>
          </p:nvPr>
        </p:nvSpPr>
        <p:spPr>
          <a:xfrm>
            <a:off x="1066800" y="1828799"/>
            <a:ext cx="10287000" cy="4572001"/>
          </a:xfrm>
        </p:spPr>
        <p:txBody>
          <a:bodyPr/>
          <a:lstStyle/>
          <a:p>
            <a:r>
              <a:rPr lang="en-US" dirty="0" err="1"/>
              <a:t>Khened</a:t>
            </a:r>
            <a:r>
              <a:rPr lang="en-US" dirty="0"/>
              <a:t> et al. [46] used 11 features, 9 derived from their segmentation map in addition to the patient weight and height </a:t>
            </a:r>
            <a:r>
              <a:rPr lang="en-US" dirty="0">
                <a:sym typeface="Wingdings" pitchFamily="2" charset="2"/>
              </a:rPr>
              <a:t> Acc: 96%</a:t>
            </a:r>
            <a:endParaRPr lang="en-US" dirty="0"/>
          </a:p>
          <a:p>
            <a:r>
              <a:rPr lang="en-US" dirty="0" err="1"/>
              <a:t>Isensee</a:t>
            </a:r>
            <a:r>
              <a:rPr lang="en-US" dirty="0"/>
              <a:t> et al. [44] extracted a series of instants and dynamic features from the segmentation maps </a:t>
            </a:r>
            <a:r>
              <a:rPr lang="en-US" dirty="0">
                <a:sym typeface="Wingdings" pitchFamily="2" charset="2"/>
              </a:rPr>
              <a:t>Acc: 92%</a:t>
            </a:r>
          </a:p>
          <a:p>
            <a:pPr marL="0" indent="0">
              <a:buNone/>
            </a:pPr>
            <a:r>
              <a:rPr lang="en-US" dirty="0">
                <a:sym typeface="Wingdings" pitchFamily="2" charset="2"/>
              </a:rPr>
              <a:t>Similar approach but more features based on dynamics and anthropometrics (e.g. age, body mass, sex) – which are not available in the Kaggle dataset</a:t>
            </a:r>
          </a:p>
          <a:p>
            <a:pPr>
              <a:buFont typeface="Wingdings" pitchFamily="2" charset="2"/>
              <a:buChar char="è"/>
            </a:pPr>
            <a:r>
              <a:rPr lang="en-US" dirty="0">
                <a:sym typeface="Wingdings" pitchFamily="2" charset="2"/>
              </a:rPr>
              <a:t> Calculating physiological features is close to medical practice and diagnostics</a:t>
            </a:r>
          </a:p>
          <a:p>
            <a:pPr>
              <a:buFont typeface="Wingdings" pitchFamily="2" charset="2"/>
              <a:buChar char="è"/>
            </a:pPr>
            <a:r>
              <a:rPr lang="en-US" dirty="0">
                <a:sym typeface="Wingdings" pitchFamily="2" charset="2"/>
              </a:rPr>
              <a:t> Explainable / No black-box</a:t>
            </a:r>
          </a:p>
        </p:txBody>
      </p:sp>
    </p:spTree>
    <p:extLst>
      <p:ext uri="{BB962C8B-B14F-4D97-AF65-F5344CB8AC3E}">
        <p14:creationId xmlns:p14="http://schemas.microsoft.com/office/powerpoint/2010/main" val="80466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Medical Design 16x9</Template>
  <TotalTime>23206</TotalTime>
  <Words>1675</Words>
  <Application>Microsoft Macintosh PowerPoint</Application>
  <PresentationFormat>Widescreen</PresentationFormat>
  <Paragraphs>316</Paragraphs>
  <Slides>27</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Cambria Math</vt:lpstr>
      <vt:lpstr>Courier New</vt:lpstr>
      <vt:lpstr>Franklin Gothic Medium</vt:lpstr>
      <vt:lpstr>Wingdings</vt:lpstr>
      <vt:lpstr>Medical Design 16x9</vt:lpstr>
      <vt:lpstr>AI4Imaging-Hackathon-2024</vt:lpstr>
      <vt:lpstr>Introduction</vt:lpstr>
      <vt:lpstr>Heart structure &amp; physiology</vt:lpstr>
      <vt:lpstr>Structural heart diseases</vt:lpstr>
      <vt:lpstr>Dataset</vt:lpstr>
      <vt:lpstr>Baseline: Calculate volumes &amp; use a simple model </vt:lpstr>
      <vt:lpstr>From the ACDC website:</vt:lpstr>
      <vt:lpstr>Baseline: A few more features</vt:lpstr>
      <vt:lpstr>Published results for automatic cardiac diagnosis</vt:lpstr>
      <vt:lpstr>Explainability</vt:lpstr>
      <vt:lpstr>Baseline: Leaderboard</vt:lpstr>
      <vt:lpstr>Deep Learning is all your need... Or is it?</vt:lpstr>
      <vt:lpstr>End-to-End Training possible?</vt:lpstr>
      <vt:lpstr>Frameworks &amp; Helpers </vt:lpstr>
      <vt:lpstr>Easily done! Or is it...</vt:lpstr>
      <vt:lpstr>Let’s have another look at the data</vt:lpstr>
      <vt:lpstr>Intensity normalization</vt:lpstr>
      <vt:lpstr>Intensity normalization</vt:lpstr>
      <vt:lpstr>Intensity normalization</vt:lpstr>
      <vt:lpstr>Different Orientation</vt:lpstr>
      <vt:lpstr>Cropping and masking</vt:lpstr>
      <vt:lpstr>First results</vt:lpstr>
      <vt:lpstr>Frameworks and other resources</vt:lpstr>
      <vt:lpstr>Pretrained models?</vt:lpstr>
      <vt:lpstr>Potential outlook</vt:lpstr>
      <vt:lpstr>Summary</vt:lpstr>
      <vt:lpstr>Literature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Jamie Heimel</dc:creator>
  <cp:lastModifiedBy>Jamie Heimel</cp:lastModifiedBy>
  <cp:revision>51</cp:revision>
  <dcterms:created xsi:type="dcterms:W3CDTF">2025-01-23T11:57:35Z</dcterms:created>
  <dcterms:modified xsi:type="dcterms:W3CDTF">2025-02-08T14:44:23Z</dcterms:modified>
</cp:coreProperties>
</file>